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86" r:id="rId4"/>
    <p:sldId id="285" r:id="rId5"/>
    <p:sldId id="284" r:id="rId6"/>
    <p:sldId id="265" r:id="rId7"/>
    <p:sldId id="259" r:id="rId8"/>
    <p:sldId id="261" r:id="rId9"/>
    <p:sldId id="291" r:id="rId10"/>
    <p:sldId id="258" r:id="rId11"/>
    <p:sldId id="260" r:id="rId12"/>
    <p:sldId id="287" r:id="rId13"/>
    <p:sldId id="263" r:id="rId14"/>
    <p:sldId id="271" r:id="rId15"/>
    <p:sldId id="288" r:id="rId16"/>
    <p:sldId id="267" r:id="rId17"/>
    <p:sldId id="268" r:id="rId18"/>
    <p:sldId id="269" r:id="rId19"/>
    <p:sldId id="289" r:id="rId20"/>
    <p:sldId id="272" r:id="rId21"/>
    <p:sldId id="292" r:id="rId22"/>
    <p:sldId id="290" r:id="rId23"/>
    <p:sldId id="293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은지 박" initials="은박" lastIdx="2" clrIdx="0">
    <p:extLst>
      <p:ext uri="{19B8F6BF-5375-455C-9EA6-DF929625EA0E}">
        <p15:presenceInfo xmlns:p15="http://schemas.microsoft.com/office/powerpoint/2012/main" userId="727582363d3694a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3EC4"/>
    <a:srgbClr val="EA3434"/>
    <a:srgbClr val="FFFFFF"/>
    <a:srgbClr val="FF0066"/>
    <a:srgbClr val="FFCCFF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6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8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5-11T01:12:17.04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1" dt="2019-05-11T01:12:19.030" idx="2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B83CAB-DB5D-4A68-B968-0346DE4BA4D5}" type="doc">
      <dgm:prSet loTypeId="urn:microsoft.com/office/officeart/2005/8/layout/default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pPr latinLnBrk="1"/>
          <a:endParaRPr lang="ko-KR" altLang="en-US"/>
        </a:p>
      </dgm:t>
    </dgm:pt>
    <dgm:pt modelId="{CE6B2A66-692E-4D5D-A376-DF6E7CFDD208}">
      <dgm:prSet phldrT="[텍스트]"/>
      <dgm:spPr/>
      <dgm:t>
        <a:bodyPr/>
        <a:lstStyle/>
        <a:p>
          <a:pPr latinLnBrk="1"/>
          <a:r>
            <a:rPr lang="ko-KR" altLang="en-US" dirty="0"/>
            <a:t>노력의 아이콘 </a:t>
          </a:r>
        </a:p>
      </dgm:t>
    </dgm:pt>
    <dgm:pt modelId="{33468361-2DFD-4FCE-8C63-F891F1D4225C}" type="parTrans" cxnId="{E1D32B6A-7DB9-48CD-818F-6A8822F49512}">
      <dgm:prSet/>
      <dgm:spPr/>
      <dgm:t>
        <a:bodyPr/>
        <a:lstStyle/>
        <a:p>
          <a:pPr latinLnBrk="1"/>
          <a:endParaRPr lang="ko-KR" altLang="en-US"/>
        </a:p>
      </dgm:t>
    </dgm:pt>
    <dgm:pt modelId="{325834E3-B671-4A09-9B11-B74903224F77}" type="sibTrans" cxnId="{E1D32B6A-7DB9-48CD-818F-6A8822F49512}">
      <dgm:prSet/>
      <dgm:spPr/>
      <dgm:t>
        <a:bodyPr/>
        <a:lstStyle/>
        <a:p>
          <a:pPr latinLnBrk="1"/>
          <a:endParaRPr lang="ko-KR" altLang="en-US"/>
        </a:p>
      </dgm:t>
    </dgm:pt>
    <dgm:pt modelId="{0E415DBE-B153-4C0F-A1D8-CEEB3FAE901C}">
      <dgm:prSet phldrT="[텍스트]"/>
      <dgm:spPr/>
      <dgm:t>
        <a:bodyPr/>
        <a:lstStyle/>
        <a:p>
          <a:pPr latinLnBrk="1"/>
          <a:r>
            <a:rPr lang="ko-KR" altLang="en-US" dirty="0"/>
            <a:t>모든 분야 광고 섭렵</a:t>
          </a:r>
        </a:p>
      </dgm:t>
    </dgm:pt>
    <dgm:pt modelId="{5D6211A4-152C-42F2-ACAB-D0F19D69EDB3}" type="parTrans" cxnId="{2DCDB269-EEA2-4D73-9132-6744399926C9}">
      <dgm:prSet/>
      <dgm:spPr/>
      <dgm:t>
        <a:bodyPr/>
        <a:lstStyle/>
        <a:p>
          <a:pPr latinLnBrk="1"/>
          <a:endParaRPr lang="ko-KR" altLang="en-US"/>
        </a:p>
      </dgm:t>
    </dgm:pt>
    <dgm:pt modelId="{91D13F55-D2CC-49D8-A133-4E5BB14A63E2}" type="sibTrans" cxnId="{2DCDB269-EEA2-4D73-9132-6744399926C9}">
      <dgm:prSet/>
      <dgm:spPr/>
      <dgm:t>
        <a:bodyPr/>
        <a:lstStyle/>
        <a:p>
          <a:pPr latinLnBrk="1"/>
          <a:endParaRPr lang="ko-KR" altLang="en-US"/>
        </a:p>
      </dgm:t>
    </dgm:pt>
    <dgm:pt modelId="{F767076B-B3BE-413C-9B10-48E1A880C341}">
      <dgm:prSet phldrT="[텍스트]"/>
      <dgm:spPr/>
      <dgm:t>
        <a:bodyPr/>
        <a:lstStyle/>
        <a:p>
          <a:pPr latinLnBrk="1"/>
          <a:r>
            <a:rPr lang="ko-KR" altLang="en-US" dirty="0" err="1"/>
            <a:t>롤모델</a:t>
          </a:r>
          <a:endParaRPr lang="ko-KR" altLang="en-US" dirty="0"/>
        </a:p>
      </dgm:t>
    </dgm:pt>
    <dgm:pt modelId="{C8A3039E-3B1C-4021-B2FC-B7FC562EFEEA}" type="parTrans" cxnId="{B32E119C-9E70-4435-8C3D-CBA5C835D4C0}">
      <dgm:prSet/>
      <dgm:spPr/>
      <dgm:t>
        <a:bodyPr/>
        <a:lstStyle/>
        <a:p>
          <a:pPr latinLnBrk="1"/>
          <a:endParaRPr lang="ko-KR" altLang="en-US"/>
        </a:p>
      </dgm:t>
    </dgm:pt>
    <dgm:pt modelId="{1D8488FA-4433-4DE6-B457-BDF10B6CD558}" type="sibTrans" cxnId="{B32E119C-9E70-4435-8C3D-CBA5C835D4C0}">
      <dgm:prSet/>
      <dgm:spPr/>
      <dgm:t>
        <a:bodyPr/>
        <a:lstStyle/>
        <a:p>
          <a:pPr latinLnBrk="1"/>
          <a:endParaRPr lang="ko-KR" altLang="en-US"/>
        </a:p>
      </dgm:t>
    </dgm:pt>
    <dgm:pt modelId="{1583AE1D-266A-4019-857E-7A91196052E4}">
      <dgm:prSet phldrT="[텍스트]"/>
      <dgm:spPr/>
      <dgm:t>
        <a:bodyPr/>
        <a:lstStyle/>
        <a:p>
          <a:pPr latinLnBrk="1"/>
          <a:r>
            <a:rPr lang="ko-KR" altLang="en-US" dirty="0"/>
            <a:t>연봉</a:t>
          </a:r>
          <a:r>
            <a:rPr lang="en-US" altLang="ko-KR" dirty="0"/>
            <a:t>400</a:t>
          </a:r>
          <a:r>
            <a:rPr lang="ko-KR" altLang="en-US" dirty="0"/>
            <a:t>억원</a:t>
          </a:r>
        </a:p>
      </dgm:t>
    </dgm:pt>
    <dgm:pt modelId="{D1E29474-2FE1-43B2-AD0C-EC2B46C304BF}" type="parTrans" cxnId="{F20F8EF5-221B-4852-84B5-0ADCB41C782C}">
      <dgm:prSet/>
      <dgm:spPr/>
      <dgm:t>
        <a:bodyPr/>
        <a:lstStyle/>
        <a:p>
          <a:pPr latinLnBrk="1"/>
          <a:endParaRPr lang="ko-KR" altLang="en-US"/>
        </a:p>
      </dgm:t>
    </dgm:pt>
    <dgm:pt modelId="{A988FA2B-F0DC-4FEB-8348-F4FEC46FFA12}" type="sibTrans" cxnId="{F20F8EF5-221B-4852-84B5-0ADCB41C782C}">
      <dgm:prSet/>
      <dgm:spPr/>
      <dgm:t>
        <a:bodyPr/>
        <a:lstStyle/>
        <a:p>
          <a:pPr latinLnBrk="1"/>
          <a:endParaRPr lang="ko-KR" altLang="en-US"/>
        </a:p>
      </dgm:t>
    </dgm:pt>
    <dgm:pt modelId="{D9B7913D-9143-4365-BE00-13D4C9DA2229}">
      <dgm:prSet phldrT="[텍스트]"/>
      <dgm:spPr/>
      <dgm:t>
        <a:bodyPr/>
        <a:lstStyle/>
        <a:p>
          <a:pPr latinLnBrk="1"/>
          <a:r>
            <a:rPr lang="en-US" altLang="ko-KR" dirty="0"/>
            <a:t>1</a:t>
          </a:r>
          <a:r>
            <a:rPr lang="ko-KR" altLang="en-US" dirty="0"/>
            <a:t>조원의 브랜드 가치</a:t>
          </a:r>
        </a:p>
      </dgm:t>
    </dgm:pt>
    <dgm:pt modelId="{D4055F35-A783-4B5E-8C38-7B89ECFB8A2C}" type="parTrans" cxnId="{9713F3FB-3321-415D-BDB7-011552CA9CD7}">
      <dgm:prSet/>
      <dgm:spPr/>
      <dgm:t>
        <a:bodyPr/>
        <a:lstStyle/>
        <a:p>
          <a:pPr latinLnBrk="1"/>
          <a:endParaRPr lang="ko-KR" altLang="en-US"/>
        </a:p>
      </dgm:t>
    </dgm:pt>
    <dgm:pt modelId="{B362AE57-FA2F-4087-9195-D5C26DB719DD}" type="sibTrans" cxnId="{9713F3FB-3321-415D-BDB7-011552CA9CD7}">
      <dgm:prSet/>
      <dgm:spPr/>
      <dgm:t>
        <a:bodyPr/>
        <a:lstStyle/>
        <a:p>
          <a:pPr latinLnBrk="1"/>
          <a:endParaRPr lang="ko-KR" altLang="en-US"/>
        </a:p>
      </dgm:t>
    </dgm:pt>
    <dgm:pt modelId="{C03B5396-D704-4E01-A9DF-A407E7592A5D}" type="pres">
      <dgm:prSet presAssocID="{F6B83CAB-DB5D-4A68-B968-0346DE4BA4D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E0EF0BF-CC4D-4753-A699-2C98BD9B0BA7}" type="pres">
      <dgm:prSet presAssocID="{CE6B2A66-692E-4D5D-A376-DF6E7CFDD208}" presName="node" presStyleLbl="node1" presStyleIdx="0" presStyleCnt="5" custScaleX="12638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3F3D518-2378-44CE-87D1-2BD51ED9C12B}" type="pres">
      <dgm:prSet presAssocID="{325834E3-B671-4A09-9B11-B74903224F77}" presName="sibTrans" presStyleCnt="0"/>
      <dgm:spPr/>
    </dgm:pt>
    <dgm:pt modelId="{6F433964-1E50-4E26-AADC-AEBC22E8EFAF}" type="pres">
      <dgm:prSet presAssocID="{0E415DBE-B153-4C0F-A1D8-CEEB3FAE901C}" presName="node" presStyleLbl="node1" presStyleIdx="1" presStyleCnt="5" custScaleX="16669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B39F894-B3B4-4A79-B247-9B1A5062E5CD}" type="pres">
      <dgm:prSet presAssocID="{91D13F55-D2CC-49D8-A133-4E5BB14A63E2}" presName="sibTrans" presStyleCnt="0"/>
      <dgm:spPr/>
    </dgm:pt>
    <dgm:pt modelId="{8BCC70D1-A74E-4999-8861-3F3E828BD377}" type="pres">
      <dgm:prSet presAssocID="{F767076B-B3BE-413C-9B10-48E1A880C341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4C3BED8-4560-4AC7-881F-89ED276FA394}" type="pres">
      <dgm:prSet presAssocID="{1D8488FA-4433-4DE6-B457-BDF10B6CD558}" presName="sibTrans" presStyleCnt="0"/>
      <dgm:spPr/>
    </dgm:pt>
    <dgm:pt modelId="{C1FF1243-6846-4F0E-8990-84163035EE71}" type="pres">
      <dgm:prSet presAssocID="{1583AE1D-266A-4019-857E-7A91196052E4}" presName="node" presStyleLbl="node1" presStyleIdx="3" presStyleCnt="5" custScaleX="16485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FD9F45-FCF8-4F91-BA09-E374CB5BFB59}" type="pres">
      <dgm:prSet presAssocID="{A988FA2B-F0DC-4FEB-8348-F4FEC46FFA12}" presName="sibTrans" presStyleCnt="0"/>
      <dgm:spPr/>
    </dgm:pt>
    <dgm:pt modelId="{96A512A1-F7D3-40C0-A6D7-117FB047C50B}" type="pres">
      <dgm:prSet presAssocID="{D9B7913D-9143-4365-BE00-13D4C9DA2229}" presName="node" presStyleLbl="node1" presStyleIdx="4" presStyleCnt="5" custScaleX="17434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11F8036-F124-4235-8FD9-BAC062EC39AC}" type="presOf" srcId="{0E415DBE-B153-4C0F-A1D8-CEEB3FAE901C}" destId="{6F433964-1E50-4E26-AADC-AEBC22E8EFAF}" srcOrd="0" destOrd="0" presId="urn:microsoft.com/office/officeart/2005/8/layout/default"/>
    <dgm:cxn modelId="{9713F3FB-3321-415D-BDB7-011552CA9CD7}" srcId="{F6B83CAB-DB5D-4A68-B968-0346DE4BA4D5}" destId="{D9B7913D-9143-4365-BE00-13D4C9DA2229}" srcOrd="4" destOrd="0" parTransId="{D4055F35-A783-4B5E-8C38-7B89ECFB8A2C}" sibTransId="{B362AE57-FA2F-4087-9195-D5C26DB719DD}"/>
    <dgm:cxn modelId="{E1D32B6A-7DB9-48CD-818F-6A8822F49512}" srcId="{F6B83CAB-DB5D-4A68-B968-0346DE4BA4D5}" destId="{CE6B2A66-692E-4D5D-A376-DF6E7CFDD208}" srcOrd="0" destOrd="0" parTransId="{33468361-2DFD-4FCE-8C63-F891F1D4225C}" sibTransId="{325834E3-B671-4A09-9B11-B74903224F77}"/>
    <dgm:cxn modelId="{BD721C32-41A8-409C-8E87-D79217A85B45}" type="presOf" srcId="{CE6B2A66-692E-4D5D-A376-DF6E7CFDD208}" destId="{7E0EF0BF-CC4D-4753-A699-2C98BD9B0BA7}" srcOrd="0" destOrd="0" presId="urn:microsoft.com/office/officeart/2005/8/layout/default"/>
    <dgm:cxn modelId="{012C3907-5B09-4A13-802E-016B4C7C6ECA}" type="presOf" srcId="{1583AE1D-266A-4019-857E-7A91196052E4}" destId="{C1FF1243-6846-4F0E-8990-84163035EE71}" srcOrd="0" destOrd="0" presId="urn:microsoft.com/office/officeart/2005/8/layout/default"/>
    <dgm:cxn modelId="{F20F8EF5-221B-4852-84B5-0ADCB41C782C}" srcId="{F6B83CAB-DB5D-4A68-B968-0346DE4BA4D5}" destId="{1583AE1D-266A-4019-857E-7A91196052E4}" srcOrd="3" destOrd="0" parTransId="{D1E29474-2FE1-43B2-AD0C-EC2B46C304BF}" sibTransId="{A988FA2B-F0DC-4FEB-8348-F4FEC46FFA12}"/>
    <dgm:cxn modelId="{DE7F2700-0033-4D86-AF07-56A03B039CCE}" type="presOf" srcId="{F6B83CAB-DB5D-4A68-B968-0346DE4BA4D5}" destId="{C03B5396-D704-4E01-A9DF-A407E7592A5D}" srcOrd="0" destOrd="0" presId="urn:microsoft.com/office/officeart/2005/8/layout/default"/>
    <dgm:cxn modelId="{8C74985B-F8C2-4AE5-BEB1-EEE1ED102200}" type="presOf" srcId="{F767076B-B3BE-413C-9B10-48E1A880C341}" destId="{8BCC70D1-A74E-4999-8861-3F3E828BD377}" srcOrd="0" destOrd="0" presId="urn:microsoft.com/office/officeart/2005/8/layout/default"/>
    <dgm:cxn modelId="{B32E119C-9E70-4435-8C3D-CBA5C835D4C0}" srcId="{F6B83CAB-DB5D-4A68-B968-0346DE4BA4D5}" destId="{F767076B-B3BE-413C-9B10-48E1A880C341}" srcOrd="2" destOrd="0" parTransId="{C8A3039E-3B1C-4021-B2FC-B7FC562EFEEA}" sibTransId="{1D8488FA-4433-4DE6-B457-BDF10B6CD558}"/>
    <dgm:cxn modelId="{2DCDB269-EEA2-4D73-9132-6744399926C9}" srcId="{F6B83CAB-DB5D-4A68-B968-0346DE4BA4D5}" destId="{0E415DBE-B153-4C0F-A1D8-CEEB3FAE901C}" srcOrd="1" destOrd="0" parTransId="{5D6211A4-152C-42F2-ACAB-D0F19D69EDB3}" sibTransId="{91D13F55-D2CC-49D8-A133-4E5BB14A63E2}"/>
    <dgm:cxn modelId="{4DF41EFE-47C1-48FA-A89F-FA523B2B2B34}" type="presOf" srcId="{D9B7913D-9143-4365-BE00-13D4C9DA2229}" destId="{96A512A1-F7D3-40C0-A6D7-117FB047C50B}" srcOrd="0" destOrd="0" presId="urn:microsoft.com/office/officeart/2005/8/layout/default"/>
    <dgm:cxn modelId="{C88C9248-AB3C-4BB3-84E5-CD094804F406}" type="presParOf" srcId="{C03B5396-D704-4E01-A9DF-A407E7592A5D}" destId="{7E0EF0BF-CC4D-4753-A699-2C98BD9B0BA7}" srcOrd="0" destOrd="0" presId="urn:microsoft.com/office/officeart/2005/8/layout/default"/>
    <dgm:cxn modelId="{EF821CAD-F5C2-4C18-9798-B9B1A7431B6A}" type="presParOf" srcId="{C03B5396-D704-4E01-A9DF-A407E7592A5D}" destId="{F3F3D518-2378-44CE-87D1-2BD51ED9C12B}" srcOrd="1" destOrd="0" presId="urn:microsoft.com/office/officeart/2005/8/layout/default"/>
    <dgm:cxn modelId="{1794C835-25F6-4DB1-ACB9-492C2F07671E}" type="presParOf" srcId="{C03B5396-D704-4E01-A9DF-A407E7592A5D}" destId="{6F433964-1E50-4E26-AADC-AEBC22E8EFAF}" srcOrd="2" destOrd="0" presId="urn:microsoft.com/office/officeart/2005/8/layout/default"/>
    <dgm:cxn modelId="{30EF9C30-5566-402D-A81C-936D88C46FD4}" type="presParOf" srcId="{C03B5396-D704-4E01-A9DF-A407E7592A5D}" destId="{5B39F894-B3B4-4A79-B247-9B1A5062E5CD}" srcOrd="3" destOrd="0" presId="urn:microsoft.com/office/officeart/2005/8/layout/default"/>
    <dgm:cxn modelId="{8D2075DA-FDD0-4DEF-BD7F-40D430B47EF4}" type="presParOf" srcId="{C03B5396-D704-4E01-A9DF-A407E7592A5D}" destId="{8BCC70D1-A74E-4999-8861-3F3E828BD377}" srcOrd="4" destOrd="0" presId="urn:microsoft.com/office/officeart/2005/8/layout/default"/>
    <dgm:cxn modelId="{E22ED77A-A44E-43CE-8BA6-F4599AB26169}" type="presParOf" srcId="{C03B5396-D704-4E01-A9DF-A407E7592A5D}" destId="{C4C3BED8-4560-4AC7-881F-89ED276FA394}" srcOrd="5" destOrd="0" presId="urn:microsoft.com/office/officeart/2005/8/layout/default"/>
    <dgm:cxn modelId="{0AB3689A-EBB3-4AA4-B560-99F0CE07E664}" type="presParOf" srcId="{C03B5396-D704-4E01-A9DF-A407E7592A5D}" destId="{C1FF1243-6846-4F0E-8990-84163035EE71}" srcOrd="6" destOrd="0" presId="urn:microsoft.com/office/officeart/2005/8/layout/default"/>
    <dgm:cxn modelId="{B87C7070-0608-4FFF-BB32-E85BC49F166E}" type="presParOf" srcId="{C03B5396-D704-4E01-A9DF-A407E7592A5D}" destId="{8BFD9F45-FCF8-4F91-BA09-E374CB5BFB59}" srcOrd="7" destOrd="0" presId="urn:microsoft.com/office/officeart/2005/8/layout/default"/>
    <dgm:cxn modelId="{99D3D296-EEC0-46C1-9EAC-B8D694F3083B}" type="presParOf" srcId="{C03B5396-D704-4E01-A9DF-A407E7592A5D}" destId="{96A512A1-F7D3-40C0-A6D7-117FB047C50B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0EF0BF-CC4D-4753-A699-2C98BD9B0BA7}">
      <dsp:nvSpPr>
        <dsp:cNvPr id="0" name=""/>
        <dsp:cNvSpPr/>
      </dsp:nvSpPr>
      <dsp:spPr>
        <a:xfrm>
          <a:off x="2680" y="396317"/>
          <a:ext cx="2755556" cy="1308224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900" kern="1200" dirty="0"/>
            <a:t>노력의 아이콘 </a:t>
          </a:r>
        </a:p>
      </dsp:txBody>
      <dsp:txXfrm>
        <a:off x="2680" y="396317"/>
        <a:ext cx="2755556" cy="1308224"/>
      </dsp:txXfrm>
    </dsp:sp>
    <dsp:sp modelId="{6F433964-1E50-4E26-AADC-AEBC22E8EFAF}">
      <dsp:nvSpPr>
        <dsp:cNvPr id="0" name=""/>
        <dsp:cNvSpPr/>
      </dsp:nvSpPr>
      <dsp:spPr>
        <a:xfrm>
          <a:off x="2976274" y="396317"/>
          <a:ext cx="3634552" cy="1308224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900" kern="1200" dirty="0"/>
            <a:t>모든 분야 광고 섭렵</a:t>
          </a:r>
        </a:p>
      </dsp:txBody>
      <dsp:txXfrm>
        <a:off x="2976274" y="396317"/>
        <a:ext cx="3634552" cy="1308224"/>
      </dsp:txXfrm>
    </dsp:sp>
    <dsp:sp modelId="{8BCC70D1-A74E-4999-8861-3F3E828BD377}">
      <dsp:nvSpPr>
        <dsp:cNvPr id="0" name=""/>
        <dsp:cNvSpPr/>
      </dsp:nvSpPr>
      <dsp:spPr>
        <a:xfrm>
          <a:off x="6828865" y="396317"/>
          <a:ext cx="2180374" cy="1308224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900" kern="1200" dirty="0" err="1"/>
            <a:t>롤모델</a:t>
          </a:r>
          <a:endParaRPr lang="ko-KR" altLang="en-US" sz="2900" kern="1200" dirty="0"/>
        </a:p>
      </dsp:txBody>
      <dsp:txXfrm>
        <a:off x="6828865" y="396317"/>
        <a:ext cx="2180374" cy="1308224"/>
      </dsp:txXfrm>
    </dsp:sp>
    <dsp:sp modelId="{C1FF1243-6846-4F0E-8990-84163035EE71}">
      <dsp:nvSpPr>
        <dsp:cNvPr id="0" name=""/>
        <dsp:cNvSpPr/>
      </dsp:nvSpPr>
      <dsp:spPr>
        <a:xfrm>
          <a:off x="699015" y="1922579"/>
          <a:ext cx="3594499" cy="1308224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3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900" kern="1200" dirty="0"/>
            <a:t>연봉</a:t>
          </a:r>
          <a:r>
            <a:rPr lang="en-US" altLang="ko-KR" sz="2900" kern="1200" dirty="0"/>
            <a:t>400</a:t>
          </a:r>
          <a:r>
            <a:rPr lang="ko-KR" altLang="en-US" sz="2900" kern="1200" dirty="0"/>
            <a:t>억원</a:t>
          </a:r>
        </a:p>
      </dsp:txBody>
      <dsp:txXfrm>
        <a:off x="699015" y="1922579"/>
        <a:ext cx="3594499" cy="1308224"/>
      </dsp:txXfrm>
    </dsp:sp>
    <dsp:sp modelId="{96A512A1-F7D3-40C0-A6D7-117FB047C50B}">
      <dsp:nvSpPr>
        <dsp:cNvPr id="0" name=""/>
        <dsp:cNvSpPr/>
      </dsp:nvSpPr>
      <dsp:spPr>
        <a:xfrm>
          <a:off x="4511552" y="1922579"/>
          <a:ext cx="3801351" cy="1308224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900" kern="1200" dirty="0"/>
            <a:t>1</a:t>
          </a:r>
          <a:r>
            <a:rPr lang="ko-KR" altLang="en-US" sz="2900" kern="1200" dirty="0"/>
            <a:t>조원의 브랜드 가치</a:t>
          </a:r>
        </a:p>
      </dsp:txBody>
      <dsp:txXfrm>
        <a:off x="4511552" y="1922579"/>
        <a:ext cx="3801351" cy="13082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507A34-B75D-4D40-AEAE-52219EE887FD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3EE76-B0A2-4EC0-B1E9-BBE847981A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175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여기서 </a:t>
            </a:r>
            <a:r>
              <a:rPr lang="ko-KR" altLang="en-US" dirty="0" err="1"/>
              <a:t>홍백가합전은</a:t>
            </a:r>
            <a:r>
              <a:rPr lang="ko-KR" altLang="en-US" dirty="0"/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일본에서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NHK에서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주관하는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최고의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프로그램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3EE76-B0A2-4EC0-B1E9-BBE847981A9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9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AE4614-9921-44D5-92D0-A13C395611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9C08A4-21A3-408D-B565-F0199194FD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BF4193-9D72-46E5-8B8F-403FFE28C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5E80C-8ED1-414D-A627-DDC988F8D1FD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492A95-D041-4386-8042-63135ADF1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5D5635-0100-4C75-9669-D48D5887C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0BB68-78B1-4B5B-85DD-2414AFEF4A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907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D40FAB-BED1-438A-A743-DEEF79B7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8AA1B1-7E30-4BB1-91DC-791F1E722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B49FC2-7BC5-4A45-A76D-58D6CED29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5E80C-8ED1-414D-A627-DDC988F8D1FD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523168-0BA8-4214-BE5A-52E645E87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1A289B-3D46-4009-AB15-46C8CB3AC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0BB68-78B1-4B5B-85DD-2414AFEF4A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63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3944BC-0458-4BD7-A0D9-DDECF555CF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F115DB-69B7-4410-82C1-177F3E2367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4AE2DF-6A3E-433F-81F0-28D407F70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5E80C-8ED1-414D-A627-DDC988F8D1FD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18C33D-2A86-4ABC-AA4F-D11C4B3F9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E64FCF-92EF-4260-B790-444768BB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0BB68-78B1-4B5B-85DD-2414AFEF4A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659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97DDC3-B334-4B98-9503-B9F834918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90097C-91E0-4842-8456-179A72259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EAC067-FBFF-43B1-8C6F-BEC4BC44B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5E80C-8ED1-414D-A627-DDC988F8D1FD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B5FC2B-6BBE-42D5-9CF7-1DB724F0F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0E64A7-09B4-44F6-853E-9026170FE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0BB68-78B1-4B5B-85DD-2414AFEF4A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001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09D511-8AAF-41CA-94DA-317C339FE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E93BC2-8DF1-4DF8-8954-56063A400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97D777-B538-4AB9-B4FD-96285D9FA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5E80C-8ED1-414D-A627-DDC988F8D1FD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0F4425-4723-4C9E-A491-1BEAB0C4B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9B4638-02C8-4C3A-8B3F-7D99803DA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0BB68-78B1-4B5B-85DD-2414AFEF4A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400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BB9FE0-B10A-4FC2-92EF-7FB828709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8B573B-1D46-4568-BAA0-6B84FEADD7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88940E-51D0-4176-8363-A6B2077D5D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85C554-E74D-4524-986B-8B77742F0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5E80C-8ED1-414D-A627-DDC988F8D1FD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BE0229-F21C-4675-816D-391382CA8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02E4CD-18E5-4153-8934-E53CD91A7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0BB68-78B1-4B5B-85DD-2414AFEF4A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57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3F1FBE-339F-4743-87CD-FE48E474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95F1AC-6014-4CF9-A971-CC9756072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C36373-9FA5-4B3A-B082-6B22B0759B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5C8E93-C60E-42EE-90D5-2AF6998347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D22172-0950-4260-9851-DE8D24F877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073E53E-82AE-4B6B-9F8B-F3A3BEB72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5E80C-8ED1-414D-A627-DDC988F8D1FD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206BC0C-F385-4744-A161-3F1E98442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2600F96-13CA-4018-80CD-CD73A31C9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0BB68-78B1-4B5B-85DD-2414AFEF4A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55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0FFF67-3E96-4310-BF5C-90F7D25C2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88559FD-810C-41E4-A06F-F19BA36B2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5E80C-8ED1-414D-A627-DDC988F8D1FD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F83ECC-F9CE-4482-9CC0-E5C1810AE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F52F7B3-EFEB-4332-9F65-B149BC32C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0BB68-78B1-4B5B-85DD-2414AFEF4A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566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94BB570-28F9-401C-B0DF-6B62E5E18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5E80C-8ED1-414D-A627-DDC988F8D1FD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F9A4FFE-B235-48C7-AA5F-7CE01E8B9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D00089-B2DA-4C79-A454-5094617C1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0BB68-78B1-4B5B-85DD-2414AFEF4A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745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02DC5-5141-4C7E-B9DC-6B8E2E71B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999FE8-CA44-4648-A8C5-A379152FE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17BEB89-3A5B-46C4-BABD-C35AC0F5C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AAE5A3-B168-4E56-A78D-7C20F9A17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5E80C-8ED1-414D-A627-DDC988F8D1FD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393889-B11C-47D4-8242-2464BEFD3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0D223B-A0F7-4266-BB79-3F31E6FF6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0BB68-78B1-4B5B-85DD-2414AFEF4A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49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882708-0CF3-46AF-B79C-590DA5EDE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310662D-0154-4E95-8B0D-A9CF536749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CCC944-2349-476F-BBFE-53176002D5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711C1-783A-4480-9BAA-E35ECDBB8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5E80C-8ED1-414D-A627-DDC988F8D1FD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914DCB-B2A1-4E08-AAF8-7633F095E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FD4B88-4732-4BDE-B0A7-06F16BD61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0BB68-78B1-4B5B-85DD-2414AFEF4A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68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BF83AF0-21D9-4081-9723-8BD8C75CC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DA7059-997F-4C57-9C4E-52AF2AF578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3E2ABE-9554-459D-A0EA-8BB6E4E3A3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05E80C-8ED1-414D-A627-DDC988F8D1FD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35A851-892C-480A-ADCA-5A5C401B30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BA9859-36AC-43EE-9A2A-2AE9412DB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60BB68-78B1-4B5B-85DD-2414AFEF4A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834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skbnuIhVQUA" TargetMode="External"/><Relationship Id="rId13" Type="http://schemas.openxmlformats.org/officeDocument/2006/relationships/image" Target="../media/image24.jpg"/><Relationship Id="rId3" Type="http://schemas.openxmlformats.org/officeDocument/2006/relationships/image" Target="../media/image19.jpeg"/><Relationship Id="rId7" Type="http://schemas.openxmlformats.org/officeDocument/2006/relationships/image" Target="../media/image21.jpg"/><Relationship Id="rId12" Type="http://schemas.openxmlformats.org/officeDocument/2006/relationships/hyperlink" Target="https://youtu.be/NVJAS1BWPT4" TargetMode="External"/><Relationship Id="rId17" Type="http://schemas.openxmlformats.org/officeDocument/2006/relationships/image" Target="../media/image26.jpg"/><Relationship Id="rId2" Type="http://schemas.openxmlformats.org/officeDocument/2006/relationships/hyperlink" Target="https://youtu.be/DfslE2pbmCk" TargetMode="External"/><Relationship Id="rId16" Type="http://schemas.openxmlformats.org/officeDocument/2006/relationships/hyperlink" Target="https://youtu.be/PQjovLrnvV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qwNz_anqd2U" TargetMode="External"/><Relationship Id="rId11" Type="http://schemas.openxmlformats.org/officeDocument/2006/relationships/image" Target="../media/image23.jpg"/><Relationship Id="rId5" Type="http://schemas.openxmlformats.org/officeDocument/2006/relationships/image" Target="../media/image20.jpeg"/><Relationship Id="rId15" Type="http://schemas.openxmlformats.org/officeDocument/2006/relationships/image" Target="../media/image25.jpg"/><Relationship Id="rId10" Type="http://schemas.openxmlformats.org/officeDocument/2006/relationships/hyperlink" Target="https://youtu.be/b38P4eaP0VY" TargetMode="External"/><Relationship Id="rId4" Type="http://schemas.openxmlformats.org/officeDocument/2006/relationships/hyperlink" Target="https://youtu.be/ceZc-5p3g1w" TargetMode="External"/><Relationship Id="rId9" Type="http://schemas.openxmlformats.org/officeDocument/2006/relationships/image" Target="../media/image22.jpeg"/><Relationship Id="rId14" Type="http://schemas.openxmlformats.org/officeDocument/2006/relationships/hyperlink" Target="https://youtu.be/vz7Gstx5ogk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oWYl3c_1EzQ" TargetMode="External"/><Relationship Id="rId3" Type="http://schemas.openxmlformats.org/officeDocument/2006/relationships/image" Target="../media/image27.jpeg"/><Relationship Id="rId7" Type="http://schemas.openxmlformats.org/officeDocument/2006/relationships/image" Target="../media/image29.jpg"/><Relationship Id="rId2" Type="http://schemas.openxmlformats.org/officeDocument/2006/relationships/hyperlink" Target="https://youtu.be/YR92tv29pF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pykyNOEVqCU" TargetMode="External"/><Relationship Id="rId11" Type="http://schemas.openxmlformats.org/officeDocument/2006/relationships/image" Target="../media/image31.jpg"/><Relationship Id="rId5" Type="http://schemas.openxmlformats.org/officeDocument/2006/relationships/image" Target="../media/image28.jpeg"/><Relationship Id="rId10" Type="http://schemas.openxmlformats.org/officeDocument/2006/relationships/hyperlink" Target="https://youtu.be/8fHERLFv-FU" TargetMode="External"/><Relationship Id="rId4" Type="http://schemas.openxmlformats.org/officeDocument/2006/relationships/hyperlink" Target="https://youtu.be/RlMg8FbcP7g" TargetMode="External"/><Relationship Id="rId9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tv.naver.com/v/736445" TargetMode="External"/><Relationship Id="rId7" Type="http://schemas.openxmlformats.org/officeDocument/2006/relationships/hyperlink" Target="https://tv.naver.com/v/2351281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hyperlink" Target="http://tv.jtbc.joins.com/trailer/pr10010433/pm10036451/vo10120993/view" TargetMode="External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hyperlink" Target="https://blog.naver.com/zv333/221452221848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C13088-843B-41B3-BDC7-61C0A47725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181DF3-5173-4D1E-841E-12C1A33C7D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1C9389-14A4-4457-A4ED-EE8CA459C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4F42EFB-EFE6-428C-BF53-0CAD4BD010C5}"/>
              </a:ext>
            </a:extLst>
          </p:cNvPr>
          <p:cNvSpPr/>
          <p:nvPr/>
        </p:nvSpPr>
        <p:spPr>
          <a:xfrm>
            <a:off x="4314825" y="1150938"/>
            <a:ext cx="3733800" cy="360679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j-ea"/>
                <a:ea typeface="+mj-ea"/>
              </a:rPr>
              <a:t>여자 솔로가수</a:t>
            </a:r>
            <a:endParaRPr lang="en-US" altLang="ko-KR" sz="4000" dirty="0">
              <a:latin typeface="+mj-ea"/>
              <a:ea typeface="+mj-ea"/>
            </a:endParaRPr>
          </a:p>
          <a:p>
            <a:pPr algn="ctr"/>
            <a:endParaRPr lang="en-US" altLang="ko-KR" sz="4000" dirty="0">
              <a:latin typeface="+mj-ea"/>
              <a:ea typeface="+mj-ea"/>
            </a:endParaRPr>
          </a:p>
          <a:p>
            <a:pPr algn="ctr"/>
            <a:r>
              <a:rPr lang="ko-KR" altLang="en-US" sz="4000" b="1" dirty="0">
                <a:latin typeface="+mj-ea"/>
                <a:ea typeface="+mj-ea"/>
              </a:rPr>
              <a:t>★보아★</a:t>
            </a:r>
          </a:p>
        </p:txBody>
      </p:sp>
    </p:spTree>
    <p:extLst>
      <p:ext uri="{BB962C8B-B14F-4D97-AF65-F5344CB8AC3E}">
        <p14:creationId xmlns:p14="http://schemas.microsoft.com/office/powerpoint/2010/main" val="331351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B9CCD5D-190F-4A64-A48C-E837B407B703}"/>
              </a:ext>
            </a:extLst>
          </p:cNvPr>
          <p:cNvSpPr/>
          <p:nvPr/>
        </p:nvSpPr>
        <p:spPr>
          <a:xfrm>
            <a:off x="0" y="1"/>
            <a:ext cx="12192000" cy="8191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800" dirty="0">
                <a:solidFill>
                  <a:schemeClr val="bg1"/>
                </a:solidFill>
              </a:rPr>
              <a:t>  </a:t>
            </a:r>
            <a:r>
              <a:rPr lang="en-US" altLang="ko-KR" sz="2800" dirty="0">
                <a:solidFill>
                  <a:schemeClr val="bg1"/>
                </a:solidFill>
              </a:rPr>
              <a:t>1. </a:t>
            </a:r>
            <a:r>
              <a:rPr lang="ko-KR" altLang="en-US" sz="2800" dirty="0">
                <a:solidFill>
                  <a:schemeClr val="bg1"/>
                </a:solidFill>
              </a:rPr>
              <a:t>소개 </a:t>
            </a:r>
            <a:r>
              <a:rPr lang="en-US" altLang="ko-KR" sz="2800" dirty="0">
                <a:solidFill>
                  <a:schemeClr val="bg1"/>
                </a:solidFill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</a:rPr>
              <a:t>주요대상국 분석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C42D4FE7-42DB-4218-82F1-9E4FDB28A3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295" y="434422"/>
            <a:ext cx="20800210" cy="568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261258240" descr="EMB00004ebc22fb">
            <a:extLst>
              <a:ext uri="{FF2B5EF4-FFF2-40B4-BE49-F238E27FC236}">
                <a16:creationId xmlns:a16="http://schemas.microsoft.com/office/drawing/2014/main" id="{199E7DFC-8A2E-4230-8D3F-85A00918C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7" y="1253572"/>
            <a:ext cx="4688578" cy="523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5B07E3D-3054-46AF-A74B-9FC967A3DAA0}"/>
              </a:ext>
            </a:extLst>
          </p:cNvPr>
          <p:cNvCxnSpPr/>
          <p:nvPr/>
        </p:nvCxnSpPr>
        <p:spPr>
          <a:xfrm>
            <a:off x="585787" y="5234609"/>
            <a:ext cx="2621239" cy="0"/>
          </a:xfrm>
          <a:prstGeom prst="line">
            <a:avLst/>
          </a:prstGeom>
          <a:ln w="38100">
            <a:solidFill>
              <a:srgbClr val="EA3434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195560-2111-4CD0-BA4D-D45B508F16B3}"/>
              </a:ext>
            </a:extLst>
          </p:cNvPr>
          <p:cNvSpPr/>
          <p:nvPr/>
        </p:nvSpPr>
        <p:spPr>
          <a:xfrm>
            <a:off x="5274365" y="1069940"/>
            <a:ext cx="6506817" cy="5792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160000"/>
              </a:lnSpc>
              <a:buFontTx/>
              <a:buChar char="-"/>
            </a:pPr>
            <a:r>
              <a:rPr lang="ko-KR" altLang="en-US" b="1" dirty="0">
                <a:solidFill>
                  <a:srgbClr val="023EC4"/>
                </a:solidFill>
              </a:rPr>
              <a:t>한국</a:t>
            </a:r>
            <a:r>
              <a:rPr lang="ko-KR" altLang="en-US" dirty="0"/>
              <a:t> 가수로는 처음으로 </a:t>
            </a:r>
            <a:r>
              <a:rPr lang="ko-KR" altLang="en-US" dirty="0" err="1"/>
              <a:t>오리콘</a:t>
            </a:r>
            <a:r>
              <a:rPr lang="ko-KR" altLang="en-US" dirty="0"/>
              <a:t> 앨범차트 </a:t>
            </a:r>
            <a:r>
              <a:rPr lang="en-US" altLang="ko-KR" dirty="0"/>
              <a:t>1</a:t>
            </a:r>
            <a:r>
              <a:rPr lang="ko-KR" altLang="en-US" dirty="0"/>
              <a:t>위에 오르며 </a:t>
            </a:r>
            <a:r>
              <a:rPr lang="en-US" altLang="ko-KR" dirty="0"/>
              <a:t>100</a:t>
            </a:r>
            <a:r>
              <a:rPr lang="ko-KR" altLang="en-US" dirty="0"/>
              <a:t>만 장의 판매량을 기록</a:t>
            </a:r>
            <a:endParaRPr lang="en-US" altLang="ko-KR" dirty="0"/>
          </a:p>
          <a:p>
            <a:pPr marL="285750" indent="-285750" algn="ctr" fontAlgn="base">
              <a:lnSpc>
                <a:spcPct val="160000"/>
              </a:lnSpc>
              <a:buFontTx/>
              <a:buChar char="-"/>
            </a:pPr>
            <a:r>
              <a:rPr lang="en-US" altLang="ko-KR" dirty="0"/>
              <a:t>&lt;VALENTI&gt;,&lt;LOVE&amp; HONESTY&gt;, &lt;OUTGROW), </a:t>
            </a:r>
          </a:p>
          <a:p>
            <a:pPr algn="ctr" fontAlgn="base">
              <a:lnSpc>
                <a:spcPct val="160000"/>
              </a:lnSpc>
            </a:pPr>
            <a:r>
              <a:rPr lang="en-US" altLang="ko-KR" dirty="0"/>
              <a:t> &lt;MADE IN TWENTY, &lt;THE FACE&gt; </a:t>
            </a:r>
            <a:r>
              <a:rPr lang="ko-KR" altLang="en-US" dirty="0"/>
              <a:t>등 연속으로 </a:t>
            </a:r>
            <a:r>
              <a:rPr lang="ko-KR" altLang="en-US" dirty="0" err="1"/>
              <a:t>오리콘</a:t>
            </a:r>
            <a:r>
              <a:rPr lang="ko-KR" altLang="en-US" dirty="0"/>
              <a:t> 위클리 </a:t>
            </a:r>
            <a:r>
              <a:rPr lang="ko-KR" altLang="en-US" b="1" dirty="0">
                <a:solidFill>
                  <a:srgbClr val="FF0000"/>
                </a:solidFill>
              </a:rPr>
              <a:t>앨범차트 </a:t>
            </a:r>
            <a:r>
              <a:rPr lang="en-US" altLang="ko-KR" b="1" dirty="0">
                <a:solidFill>
                  <a:srgbClr val="FF0000"/>
                </a:solidFill>
              </a:rPr>
              <a:t>1</a:t>
            </a:r>
            <a:r>
              <a:rPr lang="ko-KR" altLang="en-US" b="1" dirty="0">
                <a:solidFill>
                  <a:srgbClr val="FF0000"/>
                </a:solidFill>
              </a:rPr>
              <a:t>위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285750" indent="-285750" algn="just" fontAlgn="base">
              <a:lnSpc>
                <a:spcPct val="160000"/>
              </a:lnSpc>
              <a:buFontTx/>
              <a:buChar char="-"/>
            </a:pPr>
            <a:r>
              <a:rPr lang="ko-KR" altLang="en-US" b="1" dirty="0">
                <a:solidFill>
                  <a:srgbClr val="023EC4"/>
                </a:solidFill>
              </a:rPr>
              <a:t>일본</a:t>
            </a:r>
            <a:r>
              <a:rPr lang="ko-KR" altLang="en-US" dirty="0"/>
              <a:t>에서 지금까지 </a:t>
            </a:r>
            <a:r>
              <a:rPr lang="en-US" altLang="ko-KR" dirty="0"/>
              <a:t>1000</a:t>
            </a:r>
            <a:r>
              <a:rPr lang="ko-KR" altLang="en-US" dirty="0"/>
              <a:t>만 장 가깝게 판매되었으며 </a:t>
            </a:r>
            <a:r>
              <a:rPr lang="en-US" altLang="ko-KR" dirty="0"/>
              <a:t>2002</a:t>
            </a:r>
            <a:r>
              <a:rPr lang="ko-KR" altLang="en-US" dirty="0"/>
              <a:t>년부터 </a:t>
            </a:r>
            <a:r>
              <a:rPr lang="en-US" altLang="ko-KR" dirty="0"/>
              <a:t>2007</a:t>
            </a:r>
            <a:r>
              <a:rPr lang="ko-KR" altLang="en-US" dirty="0"/>
              <a:t>년까지 </a:t>
            </a:r>
            <a:r>
              <a:rPr lang="en-US" altLang="ko-KR" dirty="0"/>
              <a:t>6</a:t>
            </a:r>
            <a:r>
              <a:rPr lang="ko-KR" altLang="en-US" dirty="0"/>
              <a:t>년 연속으로 </a:t>
            </a:r>
            <a:r>
              <a:rPr lang="ko-KR" altLang="en-US" dirty="0">
                <a:solidFill>
                  <a:srgbClr val="FF0000"/>
                </a:solidFill>
              </a:rPr>
              <a:t>“</a:t>
            </a:r>
            <a:r>
              <a:rPr lang="ko-KR" altLang="en-US" dirty="0" err="1">
                <a:solidFill>
                  <a:srgbClr val="FF0000"/>
                </a:solidFill>
              </a:rPr>
              <a:t>홍백가합전”</a:t>
            </a:r>
            <a:r>
              <a:rPr lang="ko-KR" altLang="en-US" dirty="0" err="1"/>
              <a:t>에</a:t>
            </a:r>
            <a:r>
              <a:rPr lang="ko-KR" altLang="en-US" dirty="0"/>
              <a:t> 출연</a:t>
            </a:r>
            <a:endParaRPr lang="en-US" altLang="ko-KR" dirty="0"/>
          </a:p>
          <a:p>
            <a:pPr marL="285750" indent="-285750" algn="just" fontAlgn="base">
              <a:lnSpc>
                <a:spcPct val="160000"/>
              </a:lnSpc>
              <a:buFontTx/>
              <a:buChar char="-"/>
            </a:pPr>
            <a:endParaRPr lang="en-US" altLang="ko-KR" dirty="0"/>
          </a:p>
          <a:p>
            <a:pPr marL="285750" indent="-285750" algn="just" fontAlgn="base">
              <a:lnSpc>
                <a:spcPct val="160000"/>
              </a:lnSpc>
              <a:buFontTx/>
              <a:buChar char="-"/>
            </a:pPr>
            <a:r>
              <a:rPr lang="ko-KR" altLang="en-US" dirty="0"/>
              <a:t>국내 가수 중 처음으로 </a:t>
            </a:r>
            <a:r>
              <a:rPr lang="ko-KR" altLang="en-US" b="1" dirty="0">
                <a:solidFill>
                  <a:srgbClr val="023EC4"/>
                </a:solidFill>
              </a:rPr>
              <a:t>미국</a:t>
            </a:r>
            <a:r>
              <a:rPr lang="ko-KR" altLang="en-US" dirty="0"/>
              <a:t> 빌보드의 메인 차트에 진입</a:t>
            </a:r>
          </a:p>
          <a:p>
            <a:pPr marL="285750" indent="-285750" algn="just" fontAlgn="base">
              <a:lnSpc>
                <a:spcPct val="160000"/>
              </a:lnSpc>
              <a:buFontTx/>
              <a:buChar char="-"/>
            </a:pPr>
            <a:r>
              <a:rPr lang="ko-KR" altLang="en-US" dirty="0"/>
              <a:t>‘빌보드 </a:t>
            </a:r>
            <a:r>
              <a:rPr lang="en-US" altLang="ko-KR" dirty="0"/>
              <a:t>200’</a:t>
            </a:r>
            <a:r>
              <a:rPr lang="ko-KR" altLang="en-US" dirty="0"/>
              <a:t>에서 발매 첫 주 </a:t>
            </a:r>
            <a:r>
              <a:rPr lang="en-US" altLang="ko-KR" dirty="0"/>
              <a:t>127</a:t>
            </a:r>
            <a:r>
              <a:rPr lang="ko-KR" altLang="en-US" dirty="0"/>
              <a:t>위로 진입</a:t>
            </a:r>
          </a:p>
          <a:p>
            <a:pPr algn="just" fontAlgn="base">
              <a:lnSpc>
                <a:spcPct val="160000"/>
              </a:lnSpc>
            </a:pPr>
            <a:r>
              <a:rPr lang="ko-KR" altLang="en-US" dirty="0"/>
              <a:t> </a:t>
            </a:r>
          </a:p>
          <a:p>
            <a:pPr marL="285750" indent="-285750" algn="just" fontAlgn="base">
              <a:lnSpc>
                <a:spcPct val="160000"/>
              </a:lnSpc>
              <a:buFontTx/>
              <a:buChar char="-"/>
            </a:pPr>
            <a:endParaRPr lang="ko-KR" altLang="en-US" dirty="0"/>
          </a:p>
          <a:p>
            <a:pPr marL="285750" indent="-285750" algn="just" fontAlgn="base">
              <a:lnSpc>
                <a:spcPct val="160000"/>
              </a:lnSpc>
              <a:buFontTx/>
              <a:buChar char="-"/>
            </a:pPr>
            <a:endParaRPr lang="ko-KR" altLang="en-US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918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B9CCD5D-190F-4A64-A48C-E837B407B703}"/>
              </a:ext>
            </a:extLst>
          </p:cNvPr>
          <p:cNvSpPr/>
          <p:nvPr/>
        </p:nvSpPr>
        <p:spPr>
          <a:xfrm>
            <a:off x="0" y="0"/>
            <a:ext cx="12192000" cy="8191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schemeClr val="bg1"/>
                </a:solidFill>
              </a:rPr>
              <a:t>  </a:t>
            </a:r>
            <a:r>
              <a:rPr lang="en-US" altLang="ko-KR" sz="2800" dirty="0">
                <a:solidFill>
                  <a:schemeClr val="bg1"/>
                </a:solidFill>
              </a:rPr>
              <a:t>1. </a:t>
            </a:r>
            <a:r>
              <a:rPr lang="ko-KR" altLang="en-US" sz="2800" dirty="0">
                <a:solidFill>
                  <a:schemeClr val="bg1"/>
                </a:solidFill>
              </a:rPr>
              <a:t>소개 </a:t>
            </a:r>
            <a:r>
              <a:rPr lang="en-US" altLang="ko-KR" sz="2800" dirty="0">
                <a:solidFill>
                  <a:schemeClr val="bg1"/>
                </a:solidFill>
              </a:rPr>
              <a:t>- </a:t>
            </a:r>
            <a:r>
              <a:rPr lang="ko-KR" altLang="en-US" sz="2400" dirty="0">
                <a:solidFill>
                  <a:schemeClr val="bg1"/>
                </a:solidFill>
              </a:rPr>
              <a:t>상품성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12835D55-9A7A-4776-AD9F-D840B620F2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7484260"/>
              </p:ext>
            </p:extLst>
          </p:nvPr>
        </p:nvGraphicFramePr>
        <p:xfrm>
          <a:off x="1706880" y="1971040"/>
          <a:ext cx="9011920" cy="36271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625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84C5408-4F5B-415C-A4AB-2A78D0CC56BF}"/>
              </a:ext>
            </a:extLst>
          </p:cNvPr>
          <p:cNvSpPr/>
          <p:nvPr/>
        </p:nvSpPr>
        <p:spPr>
          <a:xfrm>
            <a:off x="2200275" y="2390775"/>
            <a:ext cx="7924800" cy="111442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200" dirty="0"/>
              <a:t>2. </a:t>
            </a:r>
            <a:r>
              <a:rPr lang="ko-KR" altLang="en-US" sz="3200" dirty="0"/>
              <a:t>성공요인 및 성공 전략</a:t>
            </a:r>
            <a:r>
              <a:rPr lang="en-US" altLang="ko-KR" sz="3200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90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B9CCD5D-190F-4A64-A48C-E837B407B703}"/>
              </a:ext>
            </a:extLst>
          </p:cNvPr>
          <p:cNvSpPr/>
          <p:nvPr/>
        </p:nvSpPr>
        <p:spPr>
          <a:xfrm>
            <a:off x="0" y="1"/>
            <a:ext cx="12192000" cy="8191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800" dirty="0">
                <a:solidFill>
                  <a:schemeClr val="bg1"/>
                </a:solidFill>
              </a:rPr>
              <a:t>  </a:t>
            </a:r>
            <a:r>
              <a:rPr lang="en-US" altLang="ko-KR" sz="2800" dirty="0">
                <a:solidFill>
                  <a:schemeClr val="bg1"/>
                </a:solidFill>
              </a:rPr>
              <a:t>2. </a:t>
            </a:r>
            <a:r>
              <a:rPr lang="ko-KR" altLang="en-US" sz="2800" dirty="0">
                <a:solidFill>
                  <a:schemeClr val="bg1"/>
                </a:solidFill>
              </a:rPr>
              <a:t>성공요인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ACCA65-1B7E-4D76-B228-26831D73144D}"/>
              </a:ext>
            </a:extLst>
          </p:cNvPr>
          <p:cNvSpPr txBox="1"/>
          <p:nvPr/>
        </p:nvSpPr>
        <p:spPr>
          <a:xfrm>
            <a:off x="419100" y="1714857"/>
            <a:ext cx="11353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300000"/>
              </a:lnSpc>
            </a:pPr>
            <a:r>
              <a:rPr lang="en-US" altLang="ko-KR" sz="2400" dirty="0"/>
              <a:t>       1. </a:t>
            </a:r>
            <a:r>
              <a:rPr lang="ko-KR" altLang="en-US" sz="2400" dirty="0"/>
              <a:t>보아의 </a:t>
            </a:r>
            <a:r>
              <a:rPr lang="en-US" altLang="ko-KR" sz="2400" dirty="0"/>
              <a:t>“special training”</a:t>
            </a:r>
          </a:p>
          <a:p>
            <a:pPr algn="ctr">
              <a:lnSpc>
                <a:spcPct val="300000"/>
              </a:lnSpc>
            </a:pPr>
            <a:r>
              <a:rPr lang="en-US" altLang="ko-KR" sz="2400" dirty="0"/>
              <a:t> 2.  </a:t>
            </a:r>
            <a:r>
              <a:rPr lang="ko-KR" altLang="en-US" sz="2400" dirty="0"/>
              <a:t>기획사의 투자관리</a:t>
            </a:r>
          </a:p>
          <a:p>
            <a:pPr algn="ctr" fontAlgn="base">
              <a:lnSpc>
                <a:spcPct val="300000"/>
              </a:lnSpc>
            </a:pPr>
            <a:r>
              <a:rPr lang="en-US" altLang="ko-KR" sz="2400" dirty="0"/>
              <a:t>             3. </a:t>
            </a:r>
            <a:r>
              <a:rPr lang="ko-KR" altLang="en-US" sz="2400" dirty="0"/>
              <a:t>보아만의 특색과 피나는 노력</a:t>
            </a:r>
          </a:p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572E34-8176-4341-B7D2-E4E2A7AB8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714857"/>
            <a:ext cx="169545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17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B9CCD5D-190F-4A64-A48C-E837B407B703}"/>
              </a:ext>
            </a:extLst>
          </p:cNvPr>
          <p:cNvSpPr/>
          <p:nvPr/>
        </p:nvSpPr>
        <p:spPr>
          <a:xfrm>
            <a:off x="0" y="-60959"/>
            <a:ext cx="12192000" cy="8191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bg1"/>
                </a:solidFill>
              </a:rPr>
              <a:t> 2. </a:t>
            </a:r>
            <a:r>
              <a:rPr lang="ko-KR" altLang="en-US" sz="2800" dirty="0">
                <a:solidFill>
                  <a:schemeClr val="bg1"/>
                </a:solidFill>
              </a:rPr>
              <a:t>성공전략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9D3B11A-BD68-4E57-9412-511BC9C8D7AB}"/>
              </a:ext>
            </a:extLst>
          </p:cNvPr>
          <p:cNvSpPr/>
          <p:nvPr/>
        </p:nvSpPr>
        <p:spPr>
          <a:xfrm>
            <a:off x="497840" y="1757680"/>
            <a:ext cx="2164080" cy="50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캐스팅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7FC47C-CC7F-4F26-9C27-58491CCC9842}"/>
              </a:ext>
            </a:extLst>
          </p:cNvPr>
          <p:cNvSpPr/>
          <p:nvPr/>
        </p:nvSpPr>
        <p:spPr>
          <a:xfrm>
            <a:off x="3296920" y="1757680"/>
            <a:ext cx="2164080" cy="50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트레이닝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459A1AB-623E-4FE3-A8AC-FCFB6822F22C}"/>
              </a:ext>
            </a:extLst>
          </p:cNvPr>
          <p:cNvSpPr/>
          <p:nvPr/>
        </p:nvSpPr>
        <p:spPr>
          <a:xfrm>
            <a:off x="6281420" y="1757680"/>
            <a:ext cx="2164080" cy="50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데뷔 전 홍보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E15AAB7-5F0D-44D3-9D1B-A94E891D0083}"/>
              </a:ext>
            </a:extLst>
          </p:cNvPr>
          <p:cNvSpPr/>
          <p:nvPr/>
        </p:nvSpPr>
        <p:spPr>
          <a:xfrm>
            <a:off x="9265920" y="1757680"/>
            <a:ext cx="2164080" cy="50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일본 진출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83E8BE7-D35E-44C6-BFD9-751A122FD329}"/>
              </a:ext>
            </a:extLst>
          </p:cNvPr>
          <p:cNvSpPr/>
          <p:nvPr/>
        </p:nvSpPr>
        <p:spPr>
          <a:xfrm>
            <a:off x="497839" y="2804160"/>
            <a:ext cx="2140585" cy="268224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/>
              <a:t>10</a:t>
            </a:r>
            <a:r>
              <a:rPr lang="ko-KR" altLang="en-US" dirty="0"/>
              <a:t>대 초반</a:t>
            </a:r>
            <a:endParaRPr lang="en-US" altLang="ko-KR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/>
              <a:t>여성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85A336-74CC-4FB5-9500-2D922D69C6AA}"/>
              </a:ext>
            </a:extLst>
          </p:cNvPr>
          <p:cNvSpPr/>
          <p:nvPr/>
        </p:nvSpPr>
        <p:spPr>
          <a:xfrm>
            <a:off x="3296920" y="2804160"/>
            <a:ext cx="2164080" cy="268224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/>
              <a:t>어학 교육</a:t>
            </a:r>
            <a:endParaRPr lang="en-US" altLang="ko-KR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/>
              <a:t>해외 강사 초빙</a:t>
            </a:r>
            <a:endParaRPr lang="en-US" altLang="ko-KR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/>
              <a:t>매너 교육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7B44DB-A66A-48C6-AA5F-4C3CFBD5B35E}"/>
              </a:ext>
            </a:extLst>
          </p:cNvPr>
          <p:cNvSpPr/>
          <p:nvPr/>
        </p:nvSpPr>
        <p:spPr>
          <a:xfrm>
            <a:off x="6281420" y="2804160"/>
            <a:ext cx="2164080" cy="268224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/>
              <a:t>홈페이지</a:t>
            </a:r>
            <a:endParaRPr lang="en-US" altLang="ko-KR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/>
              <a:t>모니터요원</a:t>
            </a:r>
            <a:endParaRPr lang="en-US" altLang="ko-KR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/>
              <a:t>공중파 </a:t>
            </a:r>
            <a:r>
              <a:rPr lang="en-US" altLang="ko-KR" dirty="0"/>
              <a:t>CF</a:t>
            </a:r>
            <a:r>
              <a:rPr lang="ko-KR" altLang="en-US" dirty="0"/>
              <a:t>반영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F73636-89F7-48DB-A000-D1D372A8017D}"/>
              </a:ext>
            </a:extLst>
          </p:cNvPr>
          <p:cNvSpPr/>
          <p:nvPr/>
        </p:nvSpPr>
        <p:spPr>
          <a:xfrm>
            <a:off x="9265920" y="2804160"/>
            <a:ext cx="2164080" cy="268224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/>
              <a:t>SM</a:t>
            </a:r>
            <a:r>
              <a:rPr lang="ko-KR" altLang="en-US" dirty="0"/>
              <a:t> 재팬 설립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7B91BDA1-1097-4B26-8CCF-AA83F0B4BDF5}"/>
              </a:ext>
            </a:extLst>
          </p:cNvPr>
          <p:cNvSpPr/>
          <p:nvPr/>
        </p:nvSpPr>
        <p:spPr>
          <a:xfrm>
            <a:off x="2844800" y="4003040"/>
            <a:ext cx="335280" cy="325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00270B5D-4B15-4111-8F28-FAABABD0A1DC}"/>
              </a:ext>
            </a:extLst>
          </p:cNvPr>
          <p:cNvSpPr/>
          <p:nvPr/>
        </p:nvSpPr>
        <p:spPr>
          <a:xfrm>
            <a:off x="8688070" y="3982720"/>
            <a:ext cx="335280" cy="325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5400619F-C057-4447-96E9-18B22D789F66}"/>
              </a:ext>
            </a:extLst>
          </p:cNvPr>
          <p:cNvSpPr/>
          <p:nvPr/>
        </p:nvSpPr>
        <p:spPr>
          <a:xfrm>
            <a:off x="5667375" y="3982720"/>
            <a:ext cx="335280" cy="325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A524783-F9EE-43B1-9C6C-99D8179DB880}"/>
              </a:ext>
            </a:extLst>
          </p:cNvPr>
          <p:cNvCxnSpPr/>
          <p:nvPr/>
        </p:nvCxnSpPr>
        <p:spPr>
          <a:xfrm>
            <a:off x="3180080" y="6311146"/>
            <a:ext cx="110744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4BF10FF-1BF1-4AB8-B314-97414BCBFD4F}"/>
              </a:ext>
            </a:extLst>
          </p:cNvPr>
          <p:cNvSpPr txBox="1"/>
          <p:nvPr/>
        </p:nvSpPr>
        <p:spPr>
          <a:xfrm>
            <a:off x="4426584" y="6080313"/>
            <a:ext cx="7765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철저한 사전 기획과 현지화</a:t>
            </a:r>
          </a:p>
        </p:txBody>
      </p:sp>
    </p:spTree>
    <p:extLst>
      <p:ext uri="{BB962C8B-B14F-4D97-AF65-F5344CB8AC3E}">
        <p14:creationId xmlns:p14="http://schemas.microsoft.com/office/powerpoint/2010/main" val="125052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84C5408-4F5B-415C-A4AB-2A78D0CC56BF}"/>
              </a:ext>
            </a:extLst>
          </p:cNvPr>
          <p:cNvSpPr/>
          <p:nvPr/>
        </p:nvSpPr>
        <p:spPr>
          <a:xfrm>
            <a:off x="2200275" y="2390775"/>
            <a:ext cx="7924800" cy="111442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200" dirty="0"/>
              <a:t>3. </a:t>
            </a:r>
            <a:r>
              <a:rPr lang="ko-KR" altLang="en-US" sz="3200" dirty="0"/>
              <a:t>히트곡 소개 및 관련 영상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858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B9CCD5D-190F-4A64-A48C-E837B407B703}"/>
              </a:ext>
            </a:extLst>
          </p:cNvPr>
          <p:cNvSpPr/>
          <p:nvPr/>
        </p:nvSpPr>
        <p:spPr>
          <a:xfrm>
            <a:off x="0" y="1"/>
            <a:ext cx="12192000" cy="8191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800" dirty="0">
                <a:solidFill>
                  <a:schemeClr val="bg1"/>
                </a:solidFill>
              </a:rPr>
              <a:t>  </a:t>
            </a:r>
            <a:r>
              <a:rPr lang="en-US" altLang="ko-KR" sz="2800" dirty="0">
                <a:solidFill>
                  <a:schemeClr val="bg1"/>
                </a:solidFill>
              </a:rPr>
              <a:t>3. </a:t>
            </a:r>
            <a:r>
              <a:rPr lang="ko-KR" altLang="en-US" sz="2800" dirty="0">
                <a:solidFill>
                  <a:schemeClr val="bg1"/>
                </a:solidFill>
              </a:rPr>
              <a:t>히트곡 소개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DB7BF9-A47D-4029-AC44-6D935EFC47FB}"/>
              </a:ext>
            </a:extLst>
          </p:cNvPr>
          <p:cNvSpPr/>
          <p:nvPr/>
        </p:nvSpPr>
        <p:spPr>
          <a:xfrm>
            <a:off x="500296" y="1398955"/>
            <a:ext cx="2366329" cy="2458670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hlinkClick r:id="rId2"/>
            <a:extLst>
              <a:ext uri="{FF2B5EF4-FFF2-40B4-BE49-F238E27FC236}">
                <a16:creationId xmlns:a16="http://schemas.microsoft.com/office/drawing/2014/main" id="{756DF33D-56CE-4193-958B-D5EC28A4468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23" y="1615327"/>
            <a:ext cx="1967073" cy="17503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3DC4D2-68E2-4C68-8C20-E9A946836B00}"/>
              </a:ext>
            </a:extLst>
          </p:cNvPr>
          <p:cNvSpPr txBox="1"/>
          <p:nvPr/>
        </p:nvSpPr>
        <p:spPr>
          <a:xfrm>
            <a:off x="947577" y="3356913"/>
            <a:ext cx="2043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ID; Peace B 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B761BA-FA91-4F33-935F-2378B9C671BD}"/>
              </a:ext>
            </a:extLst>
          </p:cNvPr>
          <p:cNvSpPr txBox="1"/>
          <p:nvPr/>
        </p:nvSpPr>
        <p:spPr>
          <a:xfrm>
            <a:off x="624521" y="925137"/>
            <a:ext cx="2366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dirty="0"/>
              <a:t>보아의 </a:t>
            </a:r>
            <a:r>
              <a:rPr lang="en-US" altLang="ko-KR" dirty="0"/>
              <a:t>1</a:t>
            </a:r>
            <a:r>
              <a:rPr lang="ko-KR" altLang="ko-KR" dirty="0"/>
              <a:t>집 데뷔곡 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31D593-C02D-4BFC-85D5-0930BCB70690}"/>
              </a:ext>
            </a:extLst>
          </p:cNvPr>
          <p:cNvSpPr/>
          <p:nvPr/>
        </p:nvSpPr>
        <p:spPr>
          <a:xfrm>
            <a:off x="3382008" y="1398955"/>
            <a:ext cx="2366329" cy="2458670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9F93EC-BA9E-41C6-8471-7B6A9E5D3598}"/>
              </a:ext>
            </a:extLst>
          </p:cNvPr>
          <p:cNvSpPr txBox="1"/>
          <p:nvPr/>
        </p:nvSpPr>
        <p:spPr>
          <a:xfrm>
            <a:off x="3428085" y="935111"/>
            <a:ext cx="210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dirty="0"/>
              <a:t>보아 </a:t>
            </a:r>
            <a:r>
              <a:rPr lang="en-US" altLang="ko-KR" dirty="0"/>
              <a:t>2</a:t>
            </a:r>
            <a:r>
              <a:rPr lang="ko-KR" altLang="ko-KR" dirty="0"/>
              <a:t>집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0" name="그림 9">
            <a:hlinkClick r:id="rId4"/>
            <a:extLst>
              <a:ext uri="{FF2B5EF4-FFF2-40B4-BE49-F238E27FC236}">
                <a16:creationId xmlns:a16="http://schemas.microsoft.com/office/drawing/2014/main" id="{95FC389D-5C6B-4E17-9871-DB502E0AC3C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005" y="1574135"/>
            <a:ext cx="1963105" cy="17503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3C23DE-49C2-4D05-884D-8E61557549EC}"/>
              </a:ext>
            </a:extLst>
          </p:cNvPr>
          <p:cNvSpPr txBox="1"/>
          <p:nvPr/>
        </p:nvSpPr>
        <p:spPr>
          <a:xfrm>
            <a:off x="3646682" y="3406403"/>
            <a:ext cx="180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no.1 </a:t>
            </a:r>
            <a:endParaRPr lang="ko-KR" altLang="en-US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4E6444-7291-4C8F-B478-E91963C00DEC}"/>
              </a:ext>
            </a:extLst>
          </p:cNvPr>
          <p:cNvSpPr/>
          <p:nvPr/>
        </p:nvSpPr>
        <p:spPr>
          <a:xfrm>
            <a:off x="6263720" y="1403146"/>
            <a:ext cx="2366329" cy="2458670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hlinkClick r:id="rId6"/>
            <a:extLst>
              <a:ext uri="{FF2B5EF4-FFF2-40B4-BE49-F238E27FC236}">
                <a16:creationId xmlns:a16="http://schemas.microsoft.com/office/drawing/2014/main" id="{43F920F7-379D-4C75-B963-BA138FDC1974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046" y="1606533"/>
            <a:ext cx="1971675" cy="17503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3178D7-98AA-4706-8798-BCF67B09914C}"/>
              </a:ext>
            </a:extLst>
          </p:cNvPr>
          <p:cNvSpPr txBox="1"/>
          <p:nvPr/>
        </p:nvSpPr>
        <p:spPr>
          <a:xfrm>
            <a:off x="6461046" y="3424698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ALENTI(</a:t>
            </a:r>
            <a:r>
              <a:rPr lang="ko-KR" altLang="ko-KR" b="1" dirty="0" err="1"/>
              <a:t>발렌티</a:t>
            </a:r>
            <a:r>
              <a:rPr lang="en-US" altLang="ko-KR" b="1" dirty="0"/>
              <a:t>)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DE84E0-1D11-4B07-8A5D-176375856DF7}"/>
              </a:ext>
            </a:extLst>
          </p:cNvPr>
          <p:cNvSpPr txBox="1"/>
          <p:nvPr/>
        </p:nvSpPr>
        <p:spPr>
          <a:xfrm>
            <a:off x="6243003" y="916964"/>
            <a:ext cx="210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dirty="0"/>
              <a:t>보아 </a:t>
            </a:r>
            <a:r>
              <a:rPr lang="en-US" altLang="ko-KR" dirty="0"/>
              <a:t>2.5</a:t>
            </a:r>
            <a:r>
              <a:rPr lang="ko-KR" altLang="ko-KR" dirty="0"/>
              <a:t>집 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D6A307-D7B2-4202-A966-35E3F0E99A01}"/>
              </a:ext>
            </a:extLst>
          </p:cNvPr>
          <p:cNvSpPr/>
          <p:nvPr/>
        </p:nvSpPr>
        <p:spPr>
          <a:xfrm>
            <a:off x="9125748" y="1398955"/>
            <a:ext cx="2366329" cy="2458670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hlinkClick r:id="rId8"/>
            <a:extLst>
              <a:ext uri="{FF2B5EF4-FFF2-40B4-BE49-F238E27FC236}">
                <a16:creationId xmlns:a16="http://schemas.microsoft.com/office/drawing/2014/main" id="{C741A54E-AA09-4037-AAF6-AE40D435678D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409" y="1641619"/>
            <a:ext cx="1945005" cy="171529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761442B-8A0B-4B0E-B651-C525827B63CB}"/>
              </a:ext>
            </a:extLst>
          </p:cNvPr>
          <p:cNvSpPr txBox="1"/>
          <p:nvPr/>
        </p:nvSpPr>
        <p:spPr>
          <a:xfrm>
            <a:off x="9410700" y="3406403"/>
            <a:ext cx="1995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dirty="0"/>
              <a:t>아틀란티스 소녀 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90FE4B-0CBC-4A51-BBCF-47E23A609424}"/>
              </a:ext>
            </a:extLst>
          </p:cNvPr>
          <p:cNvSpPr txBox="1"/>
          <p:nvPr/>
        </p:nvSpPr>
        <p:spPr>
          <a:xfrm>
            <a:off x="9640413" y="916964"/>
            <a:ext cx="1765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dirty="0"/>
              <a:t>보아 </a:t>
            </a:r>
            <a:r>
              <a:rPr lang="en-US" altLang="ko-KR" dirty="0"/>
              <a:t>3</a:t>
            </a:r>
            <a:r>
              <a:rPr lang="ko-KR" altLang="ko-KR" dirty="0"/>
              <a:t>집 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39F0F6A-1FBE-4F81-99AD-F848681B3B05}"/>
              </a:ext>
            </a:extLst>
          </p:cNvPr>
          <p:cNvSpPr/>
          <p:nvPr/>
        </p:nvSpPr>
        <p:spPr>
          <a:xfrm>
            <a:off x="496639" y="4437428"/>
            <a:ext cx="2366329" cy="2268529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>
            <a:hlinkClick r:id="rId10"/>
            <a:extLst>
              <a:ext uri="{FF2B5EF4-FFF2-40B4-BE49-F238E27FC236}">
                <a16:creationId xmlns:a16="http://schemas.microsoft.com/office/drawing/2014/main" id="{4FB54CC1-34CE-4301-8664-F46104AF10FC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35" y="4587712"/>
            <a:ext cx="1997361" cy="160328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8A97034-533A-458B-BD07-A96048CEA4E6}"/>
              </a:ext>
            </a:extLst>
          </p:cNvPr>
          <p:cNvSpPr txBox="1"/>
          <p:nvPr/>
        </p:nvSpPr>
        <p:spPr>
          <a:xfrm>
            <a:off x="888524" y="6229350"/>
            <a:ext cx="1838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My Name 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A2DEEDF-392B-43AA-AB87-6015FBD297BA}"/>
              </a:ext>
            </a:extLst>
          </p:cNvPr>
          <p:cNvSpPr/>
          <p:nvPr/>
        </p:nvSpPr>
        <p:spPr>
          <a:xfrm>
            <a:off x="3409033" y="4418010"/>
            <a:ext cx="2366329" cy="2268529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590D1C9-D9F0-404A-BF1C-A713914E36CE}"/>
              </a:ext>
            </a:extLst>
          </p:cNvPr>
          <p:cNvSpPr/>
          <p:nvPr/>
        </p:nvSpPr>
        <p:spPr>
          <a:xfrm>
            <a:off x="6243003" y="4418009"/>
            <a:ext cx="2366329" cy="2268529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B4B53E9-94F9-4FFD-AE84-DE871E70CFD8}"/>
              </a:ext>
            </a:extLst>
          </p:cNvPr>
          <p:cNvSpPr/>
          <p:nvPr/>
        </p:nvSpPr>
        <p:spPr>
          <a:xfrm>
            <a:off x="9125748" y="4418008"/>
            <a:ext cx="2366329" cy="2268529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EE44E8-6CD6-49FE-A5D9-769CDE0810A5}"/>
              </a:ext>
            </a:extLst>
          </p:cNvPr>
          <p:cNvSpPr txBox="1"/>
          <p:nvPr/>
        </p:nvSpPr>
        <p:spPr>
          <a:xfrm>
            <a:off x="800100" y="3952875"/>
            <a:ext cx="1647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dirty="0"/>
              <a:t>보아 </a:t>
            </a:r>
            <a:r>
              <a:rPr lang="en-US" altLang="ko-KR" dirty="0"/>
              <a:t>4</a:t>
            </a:r>
            <a:r>
              <a:rPr lang="ko-KR" altLang="ko-KR" dirty="0"/>
              <a:t>집</a:t>
            </a:r>
            <a:endParaRPr lang="ko-KR" altLang="en-US" dirty="0"/>
          </a:p>
        </p:txBody>
      </p:sp>
      <p:pic>
        <p:nvPicPr>
          <p:cNvPr id="28" name="그림 27">
            <a:hlinkClick r:id="rId12"/>
            <a:extLst>
              <a:ext uri="{FF2B5EF4-FFF2-40B4-BE49-F238E27FC236}">
                <a16:creationId xmlns:a16="http://schemas.microsoft.com/office/drawing/2014/main" id="{5B3B739F-4223-4FE3-970F-B9FAC623975B}"/>
              </a:ext>
            </a:extLst>
          </p:cNvPr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005" y="4555325"/>
            <a:ext cx="2030695" cy="163567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F60F6C5-F451-4E84-A012-CA3E9E83F90B}"/>
              </a:ext>
            </a:extLst>
          </p:cNvPr>
          <p:cNvSpPr txBox="1"/>
          <p:nvPr/>
        </p:nvSpPr>
        <p:spPr>
          <a:xfrm>
            <a:off x="3733800" y="3952875"/>
            <a:ext cx="1571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dirty="0"/>
              <a:t>보아 </a:t>
            </a:r>
            <a:r>
              <a:rPr lang="en-US" altLang="ko-KR" dirty="0"/>
              <a:t>5</a:t>
            </a:r>
            <a:r>
              <a:rPr lang="ko-KR" altLang="ko-KR" dirty="0"/>
              <a:t>집 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F5F64E-69A9-43FB-8B45-1EC87A70FF88}"/>
              </a:ext>
            </a:extLst>
          </p:cNvPr>
          <p:cNvSpPr txBox="1"/>
          <p:nvPr/>
        </p:nvSpPr>
        <p:spPr>
          <a:xfrm>
            <a:off x="3723797" y="6254102"/>
            <a:ext cx="1723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dirty="0"/>
              <a:t>공중정원</a:t>
            </a:r>
            <a:endParaRPr lang="ko-KR" altLang="en-US" dirty="0"/>
          </a:p>
        </p:txBody>
      </p:sp>
      <p:pic>
        <p:nvPicPr>
          <p:cNvPr id="31" name="그림 30">
            <a:hlinkClick r:id="rId14"/>
            <a:extLst>
              <a:ext uri="{FF2B5EF4-FFF2-40B4-BE49-F238E27FC236}">
                <a16:creationId xmlns:a16="http://schemas.microsoft.com/office/drawing/2014/main" id="{36FF328A-B699-4762-A88C-F1C99BE2342C}"/>
              </a:ext>
            </a:extLst>
          </p:cNvPr>
          <p:cNvPicPr/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092" y="4529837"/>
            <a:ext cx="1990090" cy="1661161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2F94668F-C7B1-4961-AFFC-20EE8B43C9B3}"/>
              </a:ext>
            </a:extLst>
          </p:cNvPr>
          <p:cNvSpPr/>
          <p:nvPr/>
        </p:nvSpPr>
        <p:spPr>
          <a:xfrm>
            <a:off x="6863229" y="3935435"/>
            <a:ext cx="1167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dirty="0">
                <a:ea typeface="나눔고딕"/>
                <a:cs typeface="Times New Roman" panose="02020603050405020304" pitchFamily="18" charset="0"/>
              </a:rPr>
              <a:t>보아 </a:t>
            </a:r>
            <a:r>
              <a:rPr lang="en-US" altLang="ko-KR" dirty="0">
                <a:ea typeface="나눔고딕"/>
                <a:cs typeface="Times New Roman" panose="02020603050405020304" pitchFamily="18" charset="0"/>
              </a:rPr>
              <a:t>6</a:t>
            </a:r>
            <a:r>
              <a:rPr lang="ko-KR" altLang="ko-KR" dirty="0">
                <a:ea typeface="나눔고딕"/>
                <a:cs typeface="Times New Roman" panose="02020603050405020304" pitchFamily="18" charset="0"/>
              </a:rPr>
              <a:t>집 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67FFD1-B77F-49C6-81D4-EDD5CA5D29FF}"/>
              </a:ext>
            </a:extLst>
          </p:cNvPr>
          <p:cNvSpPr txBox="1"/>
          <p:nvPr/>
        </p:nvSpPr>
        <p:spPr>
          <a:xfrm>
            <a:off x="6469536" y="6254102"/>
            <a:ext cx="213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Hurricane Venus 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439729-D3BB-427B-A216-986866889571}"/>
              </a:ext>
            </a:extLst>
          </p:cNvPr>
          <p:cNvSpPr/>
          <p:nvPr/>
        </p:nvSpPr>
        <p:spPr>
          <a:xfrm>
            <a:off x="9720729" y="3970284"/>
            <a:ext cx="1167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dirty="0">
                <a:cs typeface="Times New Roman" panose="02020603050405020304" pitchFamily="18" charset="0"/>
              </a:rPr>
              <a:t>보아 </a:t>
            </a:r>
            <a:r>
              <a:rPr lang="en-US" altLang="ko-KR" dirty="0">
                <a:cs typeface="Times New Roman" panose="02020603050405020304" pitchFamily="18" charset="0"/>
              </a:rPr>
              <a:t>7</a:t>
            </a:r>
            <a:r>
              <a:rPr lang="ko-KR" altLang="ko-KR" dirty="0">
                <a:cs typeface="Times New Roman" panose="02020603050405020304" pitchFamily="18" charset="0"/>
              </a:rPr>
              <a:t>집 </a:t>
            </a:r>
            <a:endParaRPr lang="ko-KR" altLang="en-US" dirty="0"/>
          </a:p>
        </p:txBody>
      </p:sp>
      <p:pic>
        <p:nvPicPr>
          <p:cNvPr id="35" name="그림 34">
            <a:hlinkClick r:id="rId16"/>
            <a:extLst>
              <a:ext uri="{FF2B5EF4-FFF2-40B4-BE49-F238E27FC236}">
                <a16:creationId xmlns:a16="http://schemas.microsoft.com/office/drawing/2014/main" id="{DB8071A6-D4D2-4685-AE34-37ED3CD85CB1}"/>
              </a:ext>
            </a:extLst>
          </p:cNvPr>
          <p:cNvPicPr/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833" y="4557144"/>
            <a:ext cx="1958581" cy="163385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F611D04-A791-4C49-AC6D-BA5342C7AC02}"/>
              </a:ext>
            </a:extLst>
          </p:cNvPr>
          <p:cNvSpPr txBox="1"/>
          <p:nvPr/>
        </p:nvSpPr>
        <p:spPr>
          <a:xfrm>
            <a:off x="9496425" y="6254102"/>
            <a:ext cx="1784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only one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171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B9CCD5D-190F-4A64-A48C-E837B407B703}"/>
              </a:ext>
            </a:extLst>
          </p:cNvPr>
          <p:cNvSpPr/>
          <p:nvPr/>
        </p:nvSpPr>
        <p:spPr>
          <a:xfrm>
            <a:off x="0" y="1"/>
            <a:ext cx="12192000" cy="8191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C287869-6270-4B5E-8E94-3EFDBFD06B0E}"/>
              </a:ext>
            </a:extLst>
          </p:cNvPr>
          <p:cNvSpPr/>
          <p:nvPr/>
        </p:nvSpPr>
        <p:spPr>
          <a:xfrm>
            <a:off x="264766" y="117188"/>
            <a:ext cx="25090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3. </a:t>
            </a:r>
            <a:r>
              <a:rPr lang="ko-KR" altLang="en-US" sz="2800" dirty="0">
                <a:solidFill>
                  <a:schemeClr val="bg1"/>
                </a:solidFill>
              </a:rPr>
              <a:t>히트곡 소개</a:t>
            </a:r>
            <a:endParaRPr lang="ko-KR" altLang="en-US" sz="2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3D14286-6A84-4CAD-88B8-23DC2AD09714}"/>
              </a:ext>
            </a:extLst>
          </p:cNvPr>
          <p:cNvSpPr/>
          <p:nvPr/>
        </p:nvSpPr>
        <p:spPr>
          <a:xfrm>
            <a:off x="322834" y="2082582"/>
            <a:ext cx="1968255" cy="3574643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978DB97-CB7B-482D-83CB-7BE1DFC2646B}"/>
              </a:ext>
            </a:extLst>
          </p:cNvPr>
          <p:cNvSpPr/>
          <p:nvPr/>
        </p:nvSpPr>
        <p:spPr>
          <a:xfrm>
            <a:off x="621908" y="503378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kiss my lips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C09381-F953-4313-9933-97FB721D2DE7}"/>
              </a:ext>
            </a:extLst>
          </p:cNvPr>
          <p:cNvSpPr txBox="1"/>
          <p:nvPr/>
        </p:nvSpPr>
        <p:spPr>
          <a:xfrm>
            <a:off x="404388" y="1450092"/>
            <a:ext cx="173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dirty="0"/>
              <a:t>보아 </a:t>
            </a:r>
            <a:r>
              <a:rPr lang="en-US" altLang="ko-KR" dirty="0"/>
              <a:t>8</a:t>
            </a:r>
            <a:r>
              <a:rPr lang="ko-KR" altLang="ko-KR" dirty="0"/>
              <a:t>집 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14A957-B538-4528-AC20-796A80B2E320}"/>
              </a:ext>
            </a:extLst>
          </p:cNvPr>
          <p:cNvSpPr/>
          <p:nvPr/>
        </p:nvSpPr>
        <p:spPr>
          <a:xfrm>
            <a:off x="3146356" y="1454916"/>
            <a:ext cx="1085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보아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9</a:t>
            </a:r>
            <a:r>
              <a:rPr lang="ko-KR" altLang="ko-KR" dirty="0">
                <a:cs typeface="Times New Roman" panose="02020603050405020304" pitchFamily="18" charset="0"/>
              </a:rPr>
              <a:t>집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965B3C-CF6E-417C-9FAF-00D8CDF320B1}"/>
              </a:ext>
            </a:extLst>
          </p:cNvPr>
          <p:cNvSpPr/>
          <p:nvPr/>
        </p:nvSpPr>
        <p:spPr>
          <a:xfrm>
            <a:off x="3283317" y="5117068"/>
            <a:ext cx="948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woman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D22AB08-3244-4723-B0CB-AAA588E44895}"/>
              </a:ext>
            </a:extLst>
          </p:cNvPr>
          <p:cNvSpPr/>
          <p:nvPr/>
        </p:nvSpPr>
        <p:spPr>
          <a:xfrm>
            <a:off x="2698438" y="2111125"/>
            <a:ext cx="1968255" cy="3574643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13E8473-CEDC-4602-B017-120D6931C19C}"/>
              </a:ext>
            </a:extLst>
          </p:cNvPr>
          <p:cNvSpPr/>
          <p:nvPr/>
        </p:nvSpPr>
        <p:spPr>
          <a:xfrm>
            <a:off x="5105636" y="2111124"/>
            <a:ext cx="1968255" cy="3574643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35F7F4-F261-40CF-B798-2AEFA17962AE}"/>
              </a:ext>
            </a:extLst>
          </p:cNvPr>
          <p:cNvSpPr/>
          <p:nvPr/>
        </p:nvSpPr>
        <p:spPr>
          <a:xfrm>
            <a:off x="7518741" y="2111125"/>
            <a:ext cx="1968255" cy="3574643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AEB70AA-465C-4732-B3D8-11DF66E9D5FB}"/>
              </a:ext>
            </a:extLst>
          </p:cNvPr>
          <p:cNvSpPr/>
          <p:nvPr/>
        </p:nvSpPr>
        <p:spPr>
          <a:xfrm>
            <a:off x="9885499" y="2130208"/>
            <a:ext cx="1968255" cy="3555560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hlinkClick r:id="rId2"/>
            <a:extLst>
              <a:ext uri="{FF2B5EF4-FFF2-40B4-BE49-F238E27FC236}">
                <a16:creationId xmlns:a16="http://schemas.microsoft.com/office/drawing/2014/main" id="{3A33D66F-5107-4823-AD07-87B487AF752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51" y="2289888"/>
            <a:ext cx="1562587" cy="258691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EB977C-9553-4A01-A33F-E13FDCE4F564}"/>
              </a:ext>
            </a:extLst>
          </p:cNvPr>
          <p:cNvSpPr/>
          <p:nvPr/>
        </p:nvSpPr>
        <p:spPr>
          <a:xfrm>
            <a:off x="7812927" y="4950736"/>
            <a:ext cx="17692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ONE SHOT TWO SHOT 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6236CA3-A858-46AA-BFAB-AF6339515418}"/>
              </a:ext>
            </a:extLst>
          </p:cNvPr>
          <p:cNvSpPr/>
          <p:nvPr/>
        </p:nvSpPr>
        <p:spPr>
          <a:xfrm>
            <a:off x="3226784" y="5062327"/>
            <a:ext cx="948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woman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3C3A95-6129-447D-A9D2-E23545738976}"/>
              </a:ext>
            </a:extLst>
          </p:cNvPr>
          <p:cNvSpPr txBox="1"/>
          <p:nvPr/>
        </p:nvSpPr>
        <p:spPr>
          <a:xfrm>
            <a:off x="5270907" y="5096617"/>
            <a:ext cx="161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dirty="0"/>
              <a:t>내가 돌아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CAF173-FF89-4DB3-9CDF-DB7F51784989}"/>
              </a:ext>
            </a:extLst>
          </p:cNvPr>
          <p:cNvSpPr txBox="1"/>
          <p:nvPr/>
        </p:nvSpPr>
        <p:spPr>
          <a:xfrm>
            <a:off x="10102387" y="5121766"/>
            <a:ext cx="1766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THE Shadow </a:t>
            </a:r>
            <a:endParaRPr lang="ko-KR" altLang="en-US" dirty="0"/>
          </a:p>
        </p:txBody>
      </p:sp>
      <p:pic>
        <p:nvPicPr>
          <p:cNvPr id="24" name="그림 23">
            <a:hlinkClick r:id="rId4"/>
            <a:extLst>
              <a:ext uri="{FF2B5EF4-FFF2-40B4-BE49-F238E27FC236}">
                <a16:creationId xmlns:a16="http://schemas.microsoft.com/office/drawing/2014/main" id="{71F4A32C-EB9C-449C-811E-C8E7125E5DEA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512" y="2289888"/>
            <a:ext cx="1600200" cy="2586912"/>
          </a:xfrm>
          <a:prstGeom prst="rect">
            <a:avLst/>
          </a:prstGeom>
        </p:spPr>
      </p:pic>
      <p:pic>
        <p:nvPicPr>
          <p:cNvPr id="25" name="그림 24">
            <a:hlinkClick r:id="rId6"/>
            <a:extLst>
              <a:ext uri="{FF2B5EF4-FFF2-40B4-BE49-F238E27FC236}">
                <a16:creationId xmlns:a16="http://schemas.microsoft.com/office/drawing/2014/main" id="{6CFD2D15-CE53-4A25-88D8-E3C7A5F93699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255" y="2303462"/>
            <a:ext cx="1616494" cy="2573338"/>
          </a:xfrm>
          <a:prstGeom prst="rect">
            <a:avLst/>
          </a:prstGeom>
        </p:spPr>
      </p:pic>
      <p:pic>
        <p:nvPicPr>
          <p:cNvPr id="26" name="그림 25">
            <a:hlinkClick r:id="rId8"/>
            <a:extLst>
              <a:ext uri="{FF2B5EF4-FFF2-40B4-BE49-F238E27FC236}">
                <a16:creationId xmlns:a16="http://schemas.microsoft.com/office/drawing/2014/main" id="{6E965775-7D77-4A81-BD2A-706321701D05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639" y="2303462"/>
            <a:ext cx="1608849" cy="2573338"/>
          </a:xfrm>
          <a:prstGeom prst="rect">
            <a:avLst/>
          </a:prstGeom>
        </p:spPr>
      </p:pic>
      <p:pic>
        <p:nvPicPr>
          <p:cNvPr id="27" name="그림 26">
            <a:hlinkClick r:id="rId10"/>
            <a:extLst>
              <a:ext uri="{FF2B5EF4-FFF2-40B4-BE49-F238E27FC236}">
                <a16:creationId xmlns:a16="http://schemas.microsoft.com/office/drawing/2014/main" id="{CBC82F47-0AE2-45B7-BA0C-8DE3E41393A0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862" y="2303462"/>
            <a:ext cx="1685527" cy="257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94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B9CCD5D-190F-4A64-A48C-E837B407B703}"/>
              </a:ext>
            </a:extLst>
          </p:cNvPr>
          <p:cNvSpPr/>
          <p:nvPr/>
        </p:nvSpPr>
        <p:spPr>
          <a:xfrm>
            <a:off x="0" y="1"/>
            <a:ext cx="12192000" cy="8191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schemeClr val="bg1"/>
                </a:solidFill>
              </a:rPr>
              <a:t>  </a:t>
            </a:r>
            <a:r>
              <a:rPr lang="en-US" altLang="ko-KR" sz="2800" dirty="0">
                <a:solidFill>
                  <a:schemeClr val="bg1"/>
                </a:solidFill>
              </a:rPr>
              <a:t>3. </a:t>
            </a:r>
            <a:r>
              <a:rPr lang="ko-KR" altLang="en-US" sz="2800" dirty="0">
                <a:solidFill>
                  <a:schemeClr val="bg1"/>
                </a:solidFill>
              </a:rPr>
              <a:t>관련 영상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3" name="그림 2" descr="그림2.png">
            <a:extLst>
              <a:ext uri="{FF2B5EF4-FFF2-40B4-BE49-F238E27FC236}">
                <a16:creationId xmlns:a16="http://schemas.microsoft.com/office/drawing/2014/main" id="{D686552B-240D-4D31-84B8-B5245DE6245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5896" y="1050826"/>
            <a:ext cx="918529" cy="114822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F70C255-414C-464E-BA7B-03FD180EDCED}"/>
              </a:ext>
            </a:extLst>
          </p:cNvPr>
          <p:cNvSpPr/>
          <p:nvPr/>
        </p:nvSpPr>
        <p:spPr>
          <a:xfrm>
            <a:off x="195896" y="2103804"/>
            <a:ext cx="2589533" cy="2747595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AD9A1-C142-44FD-8137-DB6BA1833282}"/>
              </a:ext>
            </a:extLst>
          </p:cNvPr>
          <p:cNvSpPr txBox="1"/>
          <p:nvPr/>
        </p:nvSpPr>
        <p:spPr>
          <a:xfrm>
            <a:off x="1252537" y="1440274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데뷔무대</a:t>
            </a:r>
          </a:p>
        </p:txBody>
      </p:sp>
      <p:pic>
        <p:nvPicPr>
          <p:cNvPr id="6" name="그림 5">
            <a:hlinkClick r:id="rId3"/>
            <a:extLst>
              <a:ext uri="{FF2B5EF4-FFF2-40B4-BE49-F238E27FC236}">
                <a16:creationId xmlns:a16="http://schemas.microsoft.com/office/drawing/2014/main" id="{5D7C915B-0ADB-4A39-9189-2EE9FECC7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360" y="2271887"/>
            <a:ext cx="2242159" cy="2387059"/>
          </a:xfrm>
          <a:prstGeom prst="rect">
            <a:avLst/>
          </a:prstGeom>
        </p:spPr>
      </p:pic>
      <p:pic>
        <p:nvPicPr>
          <p:cNvPr id="7" name="그림 6" descr="그림2.png">
            <a:extLst>
              <a:ext uri="{FF2B5EF4-FFF2-40B4-BE49-F238E27FC236}">
                <a16:creationId xmlns:a16="http://schemas.microsoft.com/office/drawing/2014/main" id="{F5D1B3F6-7FA0-4881-AEDD-56AC7B98B1E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02974" y="1062865"/>
            <a:ext cx="918529" cy="114822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39D71EC-E136-4AE4-AFA2-7D4C44151CD0}"/>
              </a:ext>
            </a:extLst>
          </p:cNvPr>
          <p:cNvSpPr/>
          <p:nvPr/>
        </p:nvSpPr>
        <p:spPr>
          <a:xfrm>
            <a:off x="3156583" y="2120417"/>
            <a:ext cx="2723517" cy="2730981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D7C567-A280-45D0-8218-24BE365FC0D5}"/>
              </a:ext>
            </a:extLst>
          </p:cNvPr>
          <p:cNvSpPr txBox="1"/>
          <p:nvPr/>
        </p:nvSpPr>
        <p:spPr>
          <a:xfrm>
            <a:off x="4549570" y="1452313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드라마</a:t>
            </a:r>
          </a:p>
        </p:txBody>
      </p:sp>
      <p:pic>
        <p:nvPicPr>
          <p:cNvPr id="11" name="그림 10">
            <a:hlinkClick r:id="rId5"/>
            <a:extLst>
              <a:ext uri="{FF2B5EF4-FFF2-40B4-BE49-F238E27FC236}">
                <a16:creationId xmlns:a16="http://schemas.microsoft.com/office/drawing/2014/main" id="{B929E384-663E-4CA7-B61B-5FDE2D0819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6054" y="2284071"/>
            <a:ext cx="2284574" cy="238705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54E0AA-CA68-4E3B-A182-FB6CDBEA7C86}"/>
              </a:ext>
            </a:extLst>
          </p:cNvPr>
          <p:cNvSpPr/>
          <p:nvPr/>
        </p:nvSpPr>
        <p:spPr>
          <a:xfrm>
            <a:off x="6272765" y="2103804"/>
            <a:ext cx="2612079" cy="2747594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A2AB69-4301-4EF3-9AA1-21C3732FC72A}"/>
              </a:ext>
            </a:extLst>
          </p:cNvPr>
          <p:cNvSpPr/>
          <p:nvPr/>
        </p:nvSpPr>
        <p:spPr>
          <a:xfrm>
            <a:off x="9123045" y="2103804"/>
            <a:ext cx="2718595" cy="2747594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B41653-1859-491E-941E-8D1F1FA67ED0}"/>
              </a:ext>
            </a:extLst>
          </p:cNvPr>
          <p:cNvSpPr txBox="1"/>
          <p:nvPr/>
        </p:nvSpPr>
        <p:spPr>
          <a:xfrm>
            <a:off x="10357804" y="1452313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2017MAMA</a:t>
            </a:r>
            <a:endParaRPr lang="ko-KR" altLang="en-US" dirty="0"/>
          </a:p>
        </p:txBody>
      </p:sp>
      <p:pic>
        <p:nvPicPr>
          <p:cNvPr id="15" name="그림 14" descr="그림2.png">
            <a:extLst>
              <a:ext uri="{FF2B5EF4-FFF2-40B4-BE49-F238E27FC236}">
                <a16:creationId xmlns:a16="http://schemas.microsoft.com/office/drawing/2014/main" id="{856E6A52-BE32-4FF4-9404-6272805A35B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39275" y="1025547"/>
            <a:ext cx="918529" cy="1148229"/>
          </a:xfrm>
          <a:prstGeom prst="rect">
            <a:avLst/>
          </a:prstGeom>
        </p:spPr>
      </p:pic>
      <p:pic>
        <p:nvPicPr>
          <p:cNvPr id="16" name="그림 15">
            <a:hlinkClick r:id="rId7"/>
            <a:extLst>
              <a:ext uri="{FF2B5EF4-FFF2-40B4-BE49-F238E27FC236}">
                <a16:creationId xmlns:a16="http://schemas.microsoft.com/office/drawing/2014/main" id="{374B4295-0D74-4F1B-BB26-B499100CDC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6472" y="2291691"/>
            <a:ext cx="2171739" cy="2400153"/>
          </a:xfrm>
          <a:prstGeom prst="rect">
            <a:avLst/>
          </a:prstGeom>
        </p:spPr>
      </p:pic>
      <p:pic>
        <p:nvPicPr>
          <p:cNvPr id="17" name="그림 16">
            <a:hlinkClick r:id="rId9"/>
            <a:extLst>
              <a:ext uri="{FF2B5EF4-FFF2-40B4-BE49-F238E27FC236}">
                <a16:creationId xmlns:a16="http://schemas.microsoft.com/office/drawing/2014/main" id="{BF3669A7-EB48-444E-9EA6-CD82911C39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94913" y="2294448"/>
            <a:ext cx="2367782" cy="2400153"/>
          </a:xfrm>
          <a:prstGeom prst="rect">
            <a:avLst/>
          </a:prstGeom>
        </p:spPr>
      </p:pic>
      <p:pic>
        <p:nvPicPr>
          <p:cNvPr id="18" name="그림 17" descr="그림2.png">
            <a:extLst>
              <a:ext uri="{FF2B5EF4-FFF2-40B4-BE49-F238E27FC236}">
                <a16:creationId xmlns:a16="http://schemas.microsoft.com/office/drawing/2014/main" id="{479873CF-848F-4D57-B2B0-FB0877CC9EF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68108" y="1062865"/>
            <a:ext cx="738292" cy="11482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F6D4511-6D88-4EA6-83CE-D9CF8B39799B}"/>
              </a:ext>
            </a:extLst>
          </p:cNvPr>
          <p:cNvSpPr txBox="1"/>
          <p:nvPr/>
        </p:nvSpPr>
        <p:spPr>
          <a:xfrm>
            <a:off x="6841038" y="1415796"/>
            <a:ext cx="2367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2014 </a:t>
            </a:r>
            <a:r>
              <a:rPr lang="ko-KR" altLang="en-US" dirty="0"/>
              <a:t>일본레코드</a:t>
            </a:r>
            <a:endParaRPr lang="en-US" altLang="ko-KR" dirty="0"/>
          </a:p>
          <a:p>
            <a:pPr algn="ctr"/>
            <a:r>
              <a:rPr lang="ko-KR" altLang="en-US" dirty="0"/>
              <a:t> 대상</a:t>
            </a:r>
          </a:p>
        </p:txBody>
      </p:sp>
    </p:spTree>
    <p:extLst>
      <p:ext uri="{BB962C8B-B14F-4D97-AF65-F5344CB8AC3E}">
        <p14:creationId xmlns:p14="http://schemas.microsoft.com/office/powerpoint/2010/main" val="109267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84C5408-4F5B-415C-A4AB-2A78D0CC56BF}"/>
              </a:ext>
            </a:extLst>
          </p:cNvPr>
          <p:cNvSpPr/>
          <p:nvPr/>
        </p:nvSpPr>
        <p:spPr>
          <a:xfrm>
            <a:off x="2200275" y="2390775"/>
            <a:ext cx="7924800" cy="111442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200" dirty="0"/>
              <a:t>4. </a:t>
            </a:r>
            <a:r>
              <a:rPr lang="ko-KR" altLang="en-US" sz="3200" dirty="0"/>
              <a:t>보아의 영향력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462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B9CCD5D-190F-4A64-A48C-E837B407B703}"/>
              </a:ext>
            </a:extLst>
          </p:cNvPr>
          <p:cNvSpPr/>
          <p:nvPr/>
        </p:nvSpPr>
        <p:spPr>
          <a:xfrm>
            <a:off x="0" y="1"/>
            <a:ext cx="12192000" cy="8191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   목차</a:t>
            </a:r>
          </a:p>
        </p:txBody>
      </p:sp>
      <p:pic>
        <p:nvPicPr>
          <p:cNvPr id="5" name="Picture 18" descr="C:\Users\SAMSUNG\AppData\Local\Microsoft\Windows\Temporary Internet Files\Content.IE5\E39SMBFW\record[1].png">
            <a:extLst>
              <a:ext uri="{FF2B5EF4-FFF2-40B4-BE49-F238E27FC236}">
                <a16:creationId xmlns:a16="http://schemas.microsoft.com/office/drawing/2014/main" id="{5D54DC02-D442-4E7C-B3FA-1BCB5DAE1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491868" y="1052736"/>
            <a:ext cx="4983735" cy="4922626"/>
          </a:xfrm>
          <a:prstGeom prst="rect">
            <a:avLst/>
          </a:prstGeom>
          <a:noFill/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6DCC45B-3957-4E07-9648-D1C54FAF24A1}"/>
              </a:ext>
            </a:extLst>
          </p:cNvPr>
          <p:cNvSpPr/>
          <p:nvPr/>
        </p:nvSpPr>
        <p:spPr>
          <a:xfrm>
            <a:off x="2339752" y="2780928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dirty="0">
                <a:latin typeface="Webdings" pitchFamily="18" charset="2"/>
              </a:rPr>
              <a:t>8</a:t>
            </a:r>
            <a:endParaRPr lang="ko-KR" altLang="en-US" sz="6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745B7D-46EE-4067-A971-184D650D0C70}"/>
              </a:ext>
            </a:extLst>
          </p:cNvPr>
          <p:cNvSpPr txBox="1"/>
          <p:nvPr/>
        </p:nvSpPr>
        <p:spPr>
          <a:xfrm>
            <a:off x="5457921" y="1728045"/>
            <a:ext cx="715327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/>
              <a:t>소개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 - </a:t>
            </a:r>
            <a:r>
              <a:rPr lang="ko-KR" altLang="en-US" sz="2000" dirty="0"/>
              <a:t>프로필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 - </a:t>
            </a:r>
            <a:r>
              <a:rPr lang="ko-KR" altLang="en-US" sz="2000" dirty="0"/>
              <a:t>주요대상국 분석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 - </a:t>
            </a:r>
            <a:r>
              <a:rPr lang="ko-KR" altLang="en-US" sz="2000" dirty="0"/>
              <a:t>상품성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2. </a:t>
            </a:r>
            <a:r>
              <a:rPr lang="ko-KR" altLang="en-US" sz="2000" dirty="0"/>
              <a:t>성공전략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3. </a:t>
            </a:r>
            <a:r>
              <a:rPr lang="ko-KR" altLang="en-US" sz="2000" dirty="0"/>
              <a:t>히트곡 소개 및 관련 영상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4. </a:t>
            </a:r>
            <a:r>
              <a:rPr lang="ko-KR" altLang="en-US" sz="2000" dirty="0"/>
              <a:t>보아의 영향력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5. </a:t>
            </a:r>
            <a:r>
              <a:rPr lang="ko-KR" altLang="en-US" sz="2000" dirty="0"/>
              <a:t>향후전망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02239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B9CCD5D-190F-4A64-A48C-E837B407B703}"/>
              </a:ext>
            </a:extLst>
          </p:cNvPr>
          <p:cNvSpPr/>
          <p:nvPr/>
        </p:nvSpPr>
        <p:spPr>
          <a:xfrm>
            <a:off x="0" y="1"/>
            <a:ext cx="12192000" cy="8191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schemeClr val="bg1"/>
                </a:solidFill>
              </a:rPr>
              <a:t>  </a:t>
            </a:r>
            <a:r>
              <a:rPr lang="en-US" altLang="ko-KR" sz="3200" dirty="0">
                <a:solidFill>
                  <a:schemeClr val="bg1"/>
                </a:solidFill>
              </a:rPr>
              <a:t>4. </a:t>
            </a:r>
            <a:r>
              <a:rPr lang="ko-KR" altLang="en-US" sz="3200" dirty="0">
                <a:solidFill>
                  <a:schemeClr val="bg1"/>
                </a:solidFill>
              </a:rPr>
              <a:t>영향력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596A48-0F59-478B-BCDC-B1B6EBC4A129}"/>
              </a:ext>
            </a:extLst>
          </p:cNvPr>
          <p:cNvSpPr/>
          <p:nvPr/>
        </p:nvSpPr>
        <p:spPr>
          <a:xfrm>
            <a:off x="240989" y="2063835"/>
            <a:ext cx="4923143" cy="602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2400" u="sng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1. 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[ </a:t>
            </a:r>
            <a:r>
              <a:rPr lang="en-US" altLang="ko-KR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보아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성공이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불질렀다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! </a:t>
            </a:r>
            <a:r>
              <a:rPr lang="en-US" altLang="ko-KR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대중가수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일본행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]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32A2A1-1A5C-4124-A9BA-3C617DF003F3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5019250" y="1524000"/>
            <a:ext cx="919272" cy="777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038735E-9C99-41D6-A99F-29941C75875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5019250" y="2301240"/>
            <a:ext cx="995472" cy="756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691003C-BAD8-46EF-9480-83731A6AF943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5070050" y="2301240"/>
            <a:ext cx="924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04C7DC1-47C5-4A69-95A3-2C7B51CD1A7C}"/>
              </a:ext>
            </a:extLst>
          </p:cNvPr>
          <p:cNvSpPr txBox="1"/>
          <p:nvPr/>
        </p:nvSpPr>
        <p:spPr>
          <a:xfrm>
            <a:off x="5938522" y="1339334"/>
            <a:ext cx="104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자우림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0CB37E-BE5E-4A6A-B65A-80817AF85C3E}"/>
              </a:ext>
            </a:extLst>
          </p:cNvPr>
          <p:cNvSpPr txBox="1"/>
          <p:nvPr/>
        </p:nvSpPr>
        <p:spPr>
          <a:xfrm>
            <a:off x="5994400" y="2116574"/>
            <a:ext cx="96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빅마마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BC5774-4A17-4862-8EC8-BE667D91AF98}"/>
              </a:ext>
            </a:extLst>
          </p:cNvPr>
          <p:cNvSpPr txBox="1"/>
          <p:nvPr/>
        </p:nvSpPr>
        <p:spPr>
          <a:xfrm>
            <a:off x="6014722" y="2873494"/>
            <a:ext cx="89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윤도현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7A30FF9-F22C-42A8-A6B0-8BF042CC5C22}"/>
              </a:ext>
            </a:extLst>
          </p:cNvPr>
          <p:cNvSpPr/>
          <p:nvPr/>
        </p:nvSpPr>
        <p:spPr>
          <a:xfrm>
            <a:off x="7467600" y="1674848"/>
            <a:ext cx="4267200" cy="1361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kern="0" dirty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맑은 고딕" panose="020B0503020000020004" pitchFamily="50" charset="-127"/>
              </a:rPr>
              <a:t>보아의 성공 이후 </a:t>
            </a:r>
            <a:r>
              <a:rPr lang="ko-KR" alt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맑은 고딕" panose="020B0503020000020004" pitchFamily="50" charset="-127"/>
              </a:rPr>
              <a:t>일본 쪽에서 한국 </a:t>
            </a:r>
            <a:r>
              <a:rPr lang="ko-KR" altLang="en-US" kern="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맑은 고딕" panose="020B0503020000020004" pitchFamily="50" charset="-127"/>
              </a:rPr>
              <a:t>가수들에게</a:t>
            </a:r>
            <a:r>
              <a:rPr lang="ko-KR" alt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맑은 고딕" panose="020B0503020000020004" pitchFamily="50" charset="-127"/>
              </a:rPr>
              <a:t> 특히 관심을 보이고 있고 계약 조건도 이전에 비해 훨씬 좋아지고 있다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”</a:t>
            </a:r>
            <a:endParaRPr lang="ko-KR" altLang="en-US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81503B-7E77-4472-82D9-38CF5EDF7617}"/>
              </a:ext>
            </a:extLst>
          </p:cNvPr>
          <p:cNvSpPr/>
          <p:nvPr/>
        </p:nvSpPr>
        <p:spPr>
          <a:xfrm>
            <a:off x="373484" y="4592787"/>
            <a:ext cx="6837680" cy="602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2400" u="sng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2. 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2002 FIFA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월드컵 한국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일본 및 해외 활동으로 인해 대히트</a:t>
            </a:r>
            <a:endParaRPr lang="ko-KR" altLang="en-US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21745D-1361-4736-8DED-ABEE73EBD366}"/>
              </a:ext>
            </a:extLst>
          </p:cNvPr>
          <p:cNvSpPr txBox="1"/>
          <p:nvPr/>
        </p:nvSpPr>
        <p:spPr>
          <a:xfrm>
            <a:off x="7211164" y="4592787"/>
            <a:ext cx="4780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한일 양국을 잇는 문화 전도사 이미지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프랑스의 신문 </a:t>
            </a:r>
            <a:r>
              <a:rPr lang="en-US" altLang="ko-KR" dirty="0"/>
              <a:t>‘</a:t>
            </a:r>
            <a:r>
              <a:rPr lang="ko-KR" altLang="en-US" dirty="0" err="1"/>
              <a:t>르몽드지</a:t>
            </a:r>
            <a:r>
              <a:rPr lang="en-US" altLang="ko-KR" dirty="0"/>
              <a:t>‘</a:t>
            </a:r>
            <a:r>
              <a:rPr lang="ko-KR" altLang="en-US" dirty="0"/>
              <a:t>에 기사가 실림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8075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B9CCD5D-190F-4A64-A48C-E837B407B703}"/>
              </a:ext>
            </a:extLst>
          </p:cNvPr>
          <p:cNvSpPr/>
          <p:nvPr/>
        </p:nvSpPr>
        <p:spPr>
          <a:xfrm>
            <a:off x="0" y="1"/>
            <a:ext cx="12192000" cy="8191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>
                <a:solidFill>
                  <a:schemeClr val="bg1"/>
                </a:solidFill>
              </a:rPr>
              <a:t>4. </a:t>
            </a:r>
            <a:r>
              <a:rPr lang="ko-KR" altLang="en-US" sz="3200" dirty="0">
                <a:solidFill>
                  <a:schemeClr val="bg1"/>
                </a:solidFill>
              </a:rPr>
              <a:t>영향력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D5DE442-AC4E-4458-99D4-4D5BE06D498D}"/>
              </a:ext>
            </a:extLst>
          </p:cNvPr>
          <p:cNvSpPr/>
          <p:nvPr/>
        </p:nvSpPr>
        <p:spPr>
          <a:xfrm>
            <a:off x="243840" y="1568461"/>
            <a:ext cx="6096000" cy="106599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 latinLnBrk="0">
              <a:lnSpc>
                <a:spcPct val="160000"/>
              </a:lnSpc>
            </a:pPr>
            <a:r>
              <a:rPr lang="en-US" altLang="ko-KR" sz="2400" u="sng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한국 대중가요계의 연습생 시스템을</a:t>
            </a:r>
            <a:endParaRPr lang="ko-KR" altLang="en-US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 latinLnBrk="0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본격적으로 자리잡게 만든 </a:t>
            </a:r>
            <a:r>
              <a:rPr lang="en-US" altLang="ko-KR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등 공신이자 살아있는 전설”</a:t>
            </a:r>
            <a:endParaRPr lang="ko-KR" altLang="en-US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610A37B-3CDC-488A-A515-E45D7B91AF39}"/>
              </a:ext>
            </a:extLst>
          </p:cNvPr>
          <p:cNvSpPr/>
          <p:nvPr/>
        </p:nvSpPr>
        <p:spPr>
          <a:xfrm>
            <a:off x="6573520" y="1265582"/>
            <a:ext cx="5080000" cy="2247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연습생을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육성하는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시스템을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완성하고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세계적으로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성공을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거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둠</a:t>
            </a:r>
            <a:endParaRPr lang="en-US" altLang="ko-KR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fontAlgn="base">
              <a:lnSpc>
                <a:spcPct val="160000"/>
              </a:lnSpc>
            </a:pPr>
            <a:endParaRPr lang="en-US" altLang="ko-KR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대부분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보아를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연습생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시스템이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만든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선두주자의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가수로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인정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받고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있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</a:t>
            </a:r>
            <a:endParaRPr lang="en-US" altLang="ko-KR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0F7E31B-52F9-4B90-85F1-68AFF5BD19B2}"/>
              </a:ext>
            </a:extLst>
          </p:cNvPr>
          <p:cNvCxnSpPr/>
          <p:nvPr/>
        </p:nvCxnSpPr>
        <p:spPr>
          <a:xfrm>
            <a:off x="9113520" y="2265680"/>
            <a:ext cx="0" cy="34544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9763FB-3EE2-426E-A68D-26163B382415}"/>
              </a:ext>
            </a:extLst>
          </p:cNvPr>
          <p:cNvSpPr/>
          <p:nvPr/>
        </p:nvSpPr>
        <p:spPr>
          <a:xfrm>
            <a:off x="567306" y="5031814"/>
            <a:ext cx="3132589" cy="602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2400" u="sng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4. 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`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보아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'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게임에서도 히트  </a:t>
            </a:r>
            <a:endParaRPr lang="ko-KR" altLang="en-US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7340F13-9A0A-4C82-829D-3392023F9378}"/>
              </a:ext>
            </a:extLst>
          </p:cNvPr>
          <p:cNvSpPr/>
          <p:nvPr/>
        </p:nvSpPr>
        <p:spPr>
          <a:xfrm>
            <a:off x="6258560" y="4513539"/>
            <a:ext cx="5222240" cy="1360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보아를 주인공인 게임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`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보아 인 더 월드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'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가 출시 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1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주일만에 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1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차 공급물량인 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1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만장이 모두 팔림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.</a:t>
            </a:r>
          </a:p>
          <a:p>
            <a:pPr algn="just" fontAlgn="base">
              <a:lnSpc>
                <a:spcPct val="160000"/>
              </a:lnSpc>
            </a:pPr>
            <a:endParaRPr lang="ko-KR" altLang="en-US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8673F8-8340-43B4-AF3D-F107E6F2388A}"/>
              </a:ext>
            </a:extLst>
          </p:cNvPr>
          <p:cNvSpPr txBox="1"/>
          <p:nvPr/>
        </p:nvSpPr>
        <p:spPr>
          <a:xfrm>
            <a:off x="6664960" y="5705343"/>
            <a:ext cx="5242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보아의 </a:t>
            </a:r>
            <a:r>
              <a:rPr lang="ko-KR" altLang="en-US" dirty="0"/>
              <a:t>인지도가 게임판매에 큰 영향을 미치는 </a:t>
            </a:r>
            <a:r>
              <a:rPr lang="ko-KR" altLang="en-US"/>
              <a:t>것으로 분석됨</a:t>
            </a:r>
            <a:endParaRPr lang="ko-KR" altLang="en-US" dirty="0"/>
          </a:p>
          <a:p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83004FB-CC8D-4284-831E-1F99A5AA273F}"/>
              </a:ext>
            </a:extLst>
          </p:cNvPr>
          <p:cNvCxnSpPr>
            <a:cxnSpLocks/>
          </p:cNvCxnSpPr>
          <p:nvPr/>
        </p:nvCxnSpPr>
        <p:spPr>
          <a:xfrm>
            <a:off x="6197600" y="5965095"/>
            <a:ext cx="37592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11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84C5408-4F5B-415C-A4AB-2A78D0CC56BF}"/>
              </a:ext>
            </a:extLst>
          </p:cNvPr>
          <p:cNvSpPr/>
          <p:nvPr/>
        </p:nvSpPr>
        <p:spPr>
          <a:xfrm>
            <a:off x="2200275" y="2390775"/>
            <a:ext cx="7924800" cy="111442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200" dirty="0"/>
              <a:t>5. </a:t>
            </a:r>
            <a:r>
              <a:rPr lang="ko-KR" altLang="en-US" sz="3200" dirty="0"/>
              <a:t>향후 전망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796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B9CCD5D-190F-4A64-A48C-E837B407B703}"/>
              </a:ext>
            </a:extLst>
          </p:cNvPr>
          <p:cNvSpPr/>
          <p:nvPr/>
        </p:nvSpPr>
        <p:spPr>
          <a:xfrm>
            <a:off x="0" y="1"/>
            <a:ext cx="12192000" cy="8191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schemeClr val="bg1"/>
                </a:solidFill>
              </a:rPr>
              <a:t>  </a:t>
            </a:r>
            <a:r>
              <a:rPr lang="en-US" altLang="ko-KR" sz="2800" dirty="0">
                <a:solidFill>
                  <a:schemeClr val="bg1"/>
                </a:solidFill>
              </a:rPr>
              <a:t>5. </a:t>
            </a:r>
            <a:r>
              <a:rPr lang="ko-KR" altLang="en-US" sz="2800" dirty="0">
                <a:solidFill>
                  <a:schemeClr val="bg1"/>
                </a:solidFill>
              </a:rPr>
              <a:t>향후전망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70B0AD3-B172-49D3-B4BA-10E5E5DA112A}"/>
              </a:ext>
            </a:extLst>
          </p:cNvPr>
          <p:cNvSpPr/>
          <p:nvPr/>
        </p:nvSpPr>
        <p:spPr>
          <a:xfrm>
            <a:off x="1148080" y="1780689"/>
            <a:ext cx="1120648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dirty="0"/>
              <a:t>가수발굴 프로그램 심사 / 진행</a:t>
            </a:r>
            <a:endParaRPr lang="en-US" altLang="ko-KR" dirty="0"/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dirty="0"/>
              <a:t> 프로그램 내 가수 지망생들의 뮤즈로 출연</a:t>
            </a:r>
          </a:p>
          <a:p>
            <a:pPr>
              <a:lnSpc>
                <a:spcPct val="300000"/>
              </a:lnSpc>
            </a:pPr>
            <a:r>
              <a:rPr lang="en-US" altLang="ko-KR" dirty="0"/>
              <a:t>3.</a:t>
            </a:r>
            <a:r>
              <a:rPr lang="ko-KR" altLang="en-US" dirty="0"/>
              <a:t>  </a:t>
            </a:r>
            <a:r>
              <a:rPr lang="en-US" altLang="ko-KR" dirty="0"/>
              <a:t>SM</a:t>
            </a:r>
            <a:r>
              <a:rPr lang="ko-KR" altLang="en-US" dirty="0"/>
              <a:t>엔터테인먼트의 사외이사로서 후배들에게 가이드라인을 제시해주며 앞으로의 인재육성에 힘씀</a:t>
            </a:r>
          </a:p>
          <a:p>
            <a:pPr>
              <a:lnSpc>
                <a:spcPct val="300000"/>
              </a:lnSpc>
            </a:pPr>
            <a:r>
              <a:rPr lang="en-US" altLang="ko-KR" dirty="0"/>
              <a:t>4.</a:t>
            </a:r>
            <a:r>
              <a:rPr lang="ko-KR" altLang="en-US" dirty="0"/>
              <a:t> 각종 영화와 드라마 출연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983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84C5408-4F5B-415C-A4AB-2A78D0CC56BF}"/>
              </a:ext>
            </a:extLst>
          </p:cNvPr>
          <p:cNvSpPr/>
          <p:nvPr/>
        </p:nvSpPr>
        <p:spPr>
          <a:xfrm>
            <a:off x="2238375" y="2257425"/>
            <a:ext cx="7924800" cy="155257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1. </a:t>
            </a:r>
            <a:r>
              <a:rPr lang="ko-KR" altLang="en-US" sz="3200" dirty="0"/>
              <a:t>소개</a:t>
            </a:r>
            <a:endParaRPr lang="en-US" altLang="ko-KR" sz="3200" dirty="0"/>
          </a:p>
          <a:p>
            <a:pPr algn="ctr"/>
            <a:r>
              <a:rPr lang="ko-KR" altLang="en-US" sz="3200" dirty="0"/>
              <a:t>보아는 누구인가</a:t>
            </a:r>
            <a:r>
              <a:rPr lang="en-US" altLang="ko-KR" sz="3200" dirty="0"/>
              <a:t> 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754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B9CCD5D-190F-4A64-A48C-E837B407B703}"/>
              </a:ext>
            </a:extLst>
          </p:cNvPr>
          <p:cNvSpPr/>
          <p:nvPr/>
        </p:nvSpPr>
        <p:spPr>
          <a:xfrm>
            <a:off x="0" y="1"/>
            <a:ext cx="12192000" cy="8191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schemeClr val="bg1"/>
                </a:solidFill>
              </a:rPr>
              <a:t>  </a:t>
            </a:r>
            <a:r>
              <a:rPr lang="en-US" altLang="ko-KR" sz="2800" dirty="0">
                <a:solidFill>
                  <a:schemeClr val="bg1"/>
                </a:solidFill>
              </a:rPr>
              <a:t>1. </a:t>
            </a:r>
            <a:r>
              <a:rPr lang="ko-KR" altLang="en-US" sz="2800" dirty="0">
                <a:solidFill>
                  <a:schemeClr val="bg1"/>
                </a:solidFill>
              </a:rPr>
              <a:t>소개</a:t>
            </a:r>
            <a:r>
              <a:rPr lang="en-US" altLang="ko-KR" sz="2800" dirty="0">
                <a:solidFill>
                  <a:schemeClr val="bg1"/>
                </a:solidFill>
              </a:rPr>
              <a:t>- </a:t>
            </a:r>
            <a:r>
              <a:rPr lang="ko-KR" altLang="en-US" sz="2400" dirty="0">
                <a:solidFill>
                  <a:schemeClr val="bg1"/>
                </a:solidFill>
              </a:rPr>
              <a:t>프로필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B0BB6A6-0663-4ED3-872B-8A390685B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4" y="2295525"/>
            <a:ext cx="4086226" cy="42671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1CF419-5358-47A4-A525-C0BB002E1B1F}"/>
              </a:ext>
            </a:extLst>
          </p:cNvPr>
          <p:cNvSpPr txBox="1"/>
          <p:nvPr/>
        </p:nvSpPr>
        <p:spPr>
          <a:xfrm>
            <a:off x="6096000" y="2886074"/>
            <a:ext cx="5334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/>
              <a:t>이름</a:t>
            </a:r>
            <a:r>
              <a:rPr lang="en-US" altLang="ko-KR" dirty="0"/>
              <a:t>: </a:t>
            </a:r>
            <a:r>
              <a:rPr lang="ko-KR" altLang="en-US" dirty="0"/>
              <a:t>보아</a:t>
            </a:r>
            <a:r>
              <a:rPr lang="en-US" altLang="ko-KR" dirty="0"/>
              <a:t>( </a:t>
            </a:r>
            <a:r>
              <a:rPr lang="ko-KR" altLang="en-US" dirty="0" err="1"/>
              <a:t>권보아</a:t>
            </a:r>
            <a:r>
              <a:rPr lang="en-US" altLang="ko-KR" dirty="0"/>
              <a:t>, </a:t>
            </a:r>
            <a:r>
              <a:rPr lang="en-US" altLang="ko-KR" dirty="0" err="1"/>
              <a:t>BoA</a:t>
            </a:r>
            <a:r>
              <a:rPr lang="en-US" altLang="ko-KR" dirty="0"/>
              <a:t> )</a:t>
            </a:r>
          </a:p>
          <a:p>
            <a:pPr>
              <a:lnSpc>
                <a:spcPct val="200000"/>
              </a:lnSpc>
            </a:pPr>
            <a:r>
              <a:rPr lang="ko-KR" altLang="en-US" dirty="0"/>
              <a:t>생년월일</a:t>
            </a:r>
            <a:r>
              <a:rPr lang="en-US" altLang="ko-KR" dirty="0"/>
              <a:t>: 1986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</a:t>
            </a:r>
            <a:r>
              <a:rPr lang="en-US" altLang="ko-KR" dirty="0"/>
              <a:t>5</a:t>
            </a:r>
            <a:r>
              <a:rPr lang="ko-KR" altLang="en-US" dirty="0"/>
              <a:t>일</a:t>
            </a:r>
            <a:r>
              <a:rPr lang="en-US" altLang="ko-KR" dirty="0"/>
              <a:t> </a:t>
            </a:r>
          </a:p>
          <a:p>
            <a:pPr>
              <a:lnSpc>
                <a:spcPct val="200000"/>
              </a:lnSpc>
            </a:pPr>
            <a:r>
              <a:rPr lang="ko-KR" altLang="en-US" dirty="0"/>
              <a:t>소속사</a:t>
            </a:r>
            <a:r>
              <a:rPr lang="en-US" altLang="ko-KR" dirty="0"/>
              <a:t>: SM</a:t>
            </a:r>
            <a:r>
              <a:rPr lang="ko-KR" altLang="en-US" dirty="0"/>
              <a:t>엔터테인먼트 </a:t>
            </a:r>
            <a:r>
              <a:rPr lang="en-US" altLang="ko-KR" dirty="0"/>
              <a:t>(</a:t>
            </a:r>
            <a:r>
              <a:rPr lang="ko-KR" altLang="en-US" dirty="0"/>
              <a:t>이사</a:t>
            </a:r>
            <a:r>
              <a:rPr lang="en-US" altLang="ko-KR" dirty="0"/>
              <a:t>)</a:t>
            </a:r>
          </a:p>
          <a:p>
            <a:pPr>
              <a:lnSpc>
                <a:spcPct val="200000"/>
              </a:lnSpc>
            </a:pPr>
            <a:r>
              <a:rPr lang="ko-KR" altLang="en-US" dirty="0"/>
              <a:t>데뷔</a:t>
            </a:r>
            <a:r>
              <a:rPr lang="en-US" altLang="ko-KR" dirty="0"/>
              <a:t>: 2000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집 앨범 </a:t>
            </a:r>
            <a:r>
              <a:rPr lang="en-US" altLang="ko-KR" dirty="0"/>
              <a:t>[ID:PEACE B]</a:t>
            </a:r>
          </a:p>
          <a:p>
            <a:pPr>
              <a:lnSpc>
                <a:spcPct val="200000"/>
              </a:lnSpc>
            </a:pPr>
            <a:r>
              <a:rPr lang="ko-KR" altLang="en-US" dirty="0"/>
              <a:t>사이트</a:t>
            </a:r>
            <a:r>
              <a:rPr lang="en-US" altLang="ko-KR" dirty="0"/>
              <a:t>: </a:t>
            </a:r>
            <a:r>
              <a:rPr lang="ko-KR" altLang="en-US" dirty="0"/>
              <a:t>페이스북</a:t>
            </a:r>
            <a:r>
              <a:rPr lang="en-US" altLang="ko-KR" dirty="0"/>
              <a:t>, </a:t>
            </a:r>
            <a:r>
              <a:rPr lang="ko-KR" altLang="en-US" dirty="0"/>
              <a:t>인스타그램</a:t>
            </a:r>
            <a:r>
              <a:rPr lang="en-US" altLang="ko-KR" dirty="0"/>
              <a:t>, VLIVE </a:t>
            </a:r>
            <a:r>
              <a:rPr lang="ko-KR" altLang="en-US" dirty="0"/>
              <a:t>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0480AE-D998-4E4C-9673-41127CA96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4" y="1019175"/>
            <a:ext cx="10134601" cy="714375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F8BB0CA-DB3C-401A-A776-00394D7D29E6}"/>
              </a:ext>
            </a:extLst>
          </p:cNvPr>
          <p:cNvCxnSpPr/>
          <p:nvPr/>
        </p:nvCxnSpPr>
        <p:spPr>
          <a:xfrm>
            <a:off x="1000124" y="1971675"/>
            <a:ext cx="10668001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1">
            <a:extLst>
              <a:ext uri="{FF2B5EF4-FFF2-40B4-BE49-F238E27FC236}">
                <a16:creationId xmlns:a16="http://schemas.microsoft.com/office/drawing/2014/main" id="{4B621EB3-6F33-4FD5-9FE9-FE73B859CC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717171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데뷔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2000년 1집 앨범 [ID:PEACE B]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13B8BF2-422F-4D99-8A9D-037ACF23C3A0}"/>
              </a:ext>
            </a:extLst>
          </p:cNvPr>
          <p:cNvCxnSpPr/>
          <p:nvPr/>
        </p:nvCxnSpPr>
        <p:spPr>
          <a:xfrm>
            <a:off x="5657850" y="2409825"/>
            <a:ext cx="0" cy="38100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99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B9CCD5D-190F-4A64-A48C-E837B407B703}"/>
              </a:ext>
            </a:extLst>
          </p:cNvPr>
          <p:cNvSpPr/>
          <p:nvPr/>
        </p:nvSpPr>
        <p:spPr>
          <a:xfrm>
            <a:off x="0" y="1"/>
            <a:ext cx="12192000" cy="8191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schemeClr val="bg1"/>
                </a:solidFill>
              </a:rPr>
              <a:t>  </a:t>
            </a:r>
            <a:r>
              <a:rPr lang="en-US" altLang="ko-KR" sz="2800" dirty="0">
                <a:solidFill>
                  <a:schemeClr val="bg1"/>
                </a:solidFill>
              </a:rPr>
              <a:t>1. </a:t>
            </a:r>
            <a:r>
              <a:rPr lang="ko-KR" altLang="en-US" sz="2800" dirty="0">
                <a:solidFill>
                  <a:schemeClr val="bg1"/>
                </a:solidFill>
              </a:rPr>
              <a:t>소개 </a:t>
            </a:r>
            <a:r>
              <a:rPr lang="en-US" altLang="ko-KR" sz="2800" dirty="0">
                <a:solidFill>
                  <a:schemeClr val="bg1"/>
                </a:solidFill>
              </a:rPr>
              <a:t>- </a:t>
            </a:r>
            <a:r>
              <a:rPr lang="ko-KR" altLang="en-US" sz="2400" dirty="0">
                <a:solidFill>
                  <a:schemeClr val="bg1"/>
                </a:solidFill>
              </a:rPr>
              <a:t>수상경력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5CEF19-FB23-468F-A118-AC0911173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79" y="819151"/>
            <a:ext cx="6004121" cy="59245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9E4B8E-3D19-4AC0-9313-E7A6229A2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879" y="819150"/>
            <a:ext cx="5813621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9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B9CCD5D-190F-4A64-A48C-E837B407B703}"/>
              </a:ext>
            </a:extLst>
          </p:cNvPr>
          <p:cNvSpPr/>
          <p:nvPr/>
        </p:nvSpPr>
        <p:spPr>
          <a:xfrm>
            <a:off x="0" y="1"/>
            <a:ext cx="12192000" cy="8191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schemeClr val="bg1"/>
                </a:solidFill>
              </a:rPr>
              <a:t>   </a:t>
            </a:r>
            <a:r>
              <a:rPr lang="en-US" altLang="ko-KR" sz="2800" dirty="0">
                <a:solidFill>
                  <a:schemeClr val="bg1"/>
                </a:solidFill>
              </a:rPr>
              <a:t>1. </a:t>
            </a:r>
            <a:r>
              <a:rPr lang="ko-KR" altLang="en-US" sz="2800" dirty="0">
                <a:solidFill>
                  <a:schemeClr val="bg1"/>
                </a:solidFill>
              </a:rPr>
              <a:t>소개 </a:t>
            </a:r>
            <a:r>
              <a:rPr lang="en-US" altLang="ko-KR" sz="2800" dirty="0">
                <a:solidFill>
                  <a:schemeClr val="bg1"/>
                </a:solidFill>
              </a:rPr>
              <a:t>- </a:t>
            </a:r>
            <a:r>
              <a:rPr lang="ko-KR" altLang="en-US" sz="2400" dirty="0">
                <a:solidFill>
                  <a:schemeClr val="bg1"/>
                </a:solidFill>
              </a:rPr>
              <a:t>활동내역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16564D7-8F92-480D-A748-03D21A8AF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12862"/>
            <a:ext cx="5168900" cy="42322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621A4DC-0FE6-467F-808A-23208AEE7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1000124"/>
            <a:ext cx="4289425" cy="288993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6AF9513-D638-4B8B-B9D3-AF3463A59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638" y="3300412"/>
            <a:ext cx="4176834" cy="294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8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B9CCD5D-190F-4A64-A48C-E837B407B703}"/>
              </a:ext>
            </a:extLst>
          </p:cNvPr>
          <p:cNvSpPr/>
          <p:nvPr/>
        </p:nvSpPr>
        <p:spPr>
          <a:xfrm>
            <a:off x="0" y="1"/>
            <a:ext cx="12192000" cy="8191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schemeClr val="bg1"/>
                </a:solidFill>
              </a:rPr>
              <a:t>  </a:t>
            </a:r>
            <a:r>
              <a:rPr lang="en-US" altLang="ko-KR" sz="2800" dirty="0">
                <a:solidFill>
                  <a:schemeClr val="bg1"/>
                </a:solidFill>
              </a:rPr>
              <a:t>1. </a:t>
            </a:r>
            <a:r>
              <a:rPr lang="ko-KR" altLang="en-US" sz="2800" dirty="0">
                <a:solidFill>
                  <a:schemeClr val="bg1"/>
                </a:solidFill>
              </a:rPr>
              <a:t>소개 </a:t>
            </a:r>
            <a:r>
              <a:rPr lang="en-US" altLang="ko-KR" sz="2800" dirty="0">
                <a:solidFill>
                  <a:schemeClr val="bg1"/>
                </a:solidFill>
              </a:rPr>
              <a:t>- </a:t>
            </a:r>
            <a:r>
              <a:rPr lang="ko-KR" altLang="en-US" sz="2400" dirty="0">
                <a:solidFill>
                  <a:schemeClr val="bg1"/>
                </a:solidFill>
              </a:rPr>
              <a:t>활동내역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A440291-5206-41AE-93BF-A85F5C17B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119" y="2050018"/>
            <a:ext cx="2683883" cy="337970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14246B1-B8EA-4F8A-A00A-99C5FAAD9DA2}"/>
              </a:ext>
            </a:extLst>
          </p:cNvPr>
          <p:cNvCxnSpPr>
            <a:cxnSpLocks/>
          </p:cNvCxnSpPr>
          <p:nvPr/>
        </p:nvCxnSpPr>
        <p:spPr>
          <a:xfrm>
            <a:off x="2733675" y="3429000"/>
            <a:ext cx="4381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6A8EDEA-038C-43FD-AA14-2B423028D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117" y="2094075"/>
            <a:ext cx="2683883" cy="33356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247EB0D-866D-4FFC-8782-A04596FC1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001" y="2190271"/>
            <a:ext cx="2478323" cy="29775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83A6E4-E505-47FE-944F-E05F7F17AF78}"/>
              </a:ext>
            </a:extLst>
          </p:cNvPr>
          <p:cNvSpPr txBox="1"/>
          <p:nvPr/>
        </p:nvSpPr>
        <p:spPr>
          <a:xfrm>
            <a:off x="737595" y="1659433"/>
            <a:ext cx="1428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2011-2012</a:t>
            </a:r>
            <a:endParaRPr lang="ko-KR" alt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994FD-A9C7-4F83-995C-04CF8FBE4062}"/>
              </a:ext>
            </a:extLst>
          </p:cNvPr>
          <p:cNvSpPr txBox="1"/>
          <p:nvPr/>
        </p:nvSpPr>
        <p:spPr>
          <a:xfrm>
            <a:off x="3898531" y="1680686"/>
            <a:ext cx="138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2012-2013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777A7-2AF4-4F34-8692-C64A418158C4}"/>
              </a:ext>
            </a:extLst>
          </p:cNvPr>
          <p:cNvSpPr txBox="1"/>
          <p:nvPr/>
        </p:nvSpPr>
        <p:spPr>
          <a:xfrm>
            <a:off x="6912346" y="1690211"/>
            <a:ext cx="1381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    2013</a:t>
            </a:r>
            <a:endParaRPr lang="ko-KR" altLang="en-US" sz="2000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F948535-0B40-4E77-9857-F215FF1C9FA7}"/>
              </a:ext>
            </a:extLst>
          </p:cNvPr>
          <p:cNvCxnSpPr>
            <a:cxnSpLocks/>
          </p:cNvCxnSpPr>
          <p:nvPr/>
        </p:nvCxnSpPr>
        <p:spPr>
          <a:xfrm>
            <a:off x="5913201" y="3371850"/>
            <a:ext cx="4381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4A33340F-F6F8-4855-AE3B-9C4A32FA0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9263" y="2190270"/>
            <a:ext cx="2624137" cy="3058003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9FBA52D-5055-4D58-AEBF-AA725DF64B86}"/>
              </a:ext>
            </a:extLst>
          </p:cNvPr>
          <p:cNvCxnSpPr>
            <a:cxnSpLocks/>
          </p:cNvCxnSpPr>
          <p:nvPr/>
        </p:nvCxnSpPr>
        <p:spPr>
          <a:xfrm>
            <a:off x="8843962" y="3371850"/>
            <a:ext cx="4953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AC6AD2-9D0C-4B76-97A1-72C27C07F6F4}"/>
              </a:ext>
            </a:extLst>
          </p:cNvPr>
          <p:cNvSpPr/>
          <p:nvPr/>
        </p:nvSpPr>
        <p:spPr>
          <a:xfrm>
            <a:off x="8940325" y="4590575"/>
            <a:ext cx="3200400" cy="24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u="sng" dirty="0">
                <a:solidFill>
                  <a:srgbClr val="023EC4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이번 주 아내가 바람을 핍니다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E689F5-21A3-456D-A97A-77610C04D06B}"/>
              </a:ext>
            </a:extLst>
          </p:cNvPr>
          <p:cNvSpPr txBox="1"/>
          <p:nvPr/>
        </p:nvSpPr>
        <p:spPr>
          <a:xfrm>
            <a:off x="9592862" y="1690211"/>
            <a:ext cx="1381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    2016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0812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B9CCD5D-190F-4A64-A48C-E837B407B703}"/>
              </a:ext>
            </a:extLst>
          </p:cNvPr>
          <p:cNvSpPr/>
          <p:nvPr/>
        </p:nvSpPr>
        <p:spPr>
          <a:xfrm>
            <a:off x="0" y="1"/>
            <a:ext cx="12192000" cy="8191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schemeClr val="bg1"/>
                </a:solidFill>
              </a:rPr>
              <a:t>   </a:t>
            </a:r>
            <a:r>
              <a:rPr lang="en-US" altLang="ko-KR" sz="2800" dirty="0">
                <a:solidFill>
                  <a:schemeClr val="bg1"/>
                </a:solidFill>
              </a:rPr>
              <a:t>1. </a:t>
            </a:r>
            <a:r>
              <a:rPr lang="ko-KR" altLang="en-US" sz="2800" dirty="0">
                <a:solidFill>
                  <a:schemeClr val="bg1"/>
                </a:solidFill>
              </a:rPr>
              <a:t>소개 </a:t>
            </a:r>
            <a:r>
              <a:rPr lang="en-US" altLang="ko-KR" sz="2800" dirty="0">
                <a:solidFill>
                  <a:schemeClr val="bg1"/>
                </a:solidFill>
              </a:rPr>
              <a:t>- </a:t>
            </a:r>
            <a:r>
              <a:rPr lang="ko-KR" altLang="en-US" sz="2400" dirty="0">
                <a:solidFill>
                  <a:schemeClr val="bg1"/>
                </a:solidFill>
              </a:rPr>
              <a:t>활동내역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C2AC34-322B-4302-A4FB-DCD53B4D5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10" y="2234526"/>
            <a:ext cx="2577834" cy="33002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735CD5-0D4B-4205-B024-206F2F3E4C16}"/>
              </a:ext>
            </a:extLst>
          </p:cNvPr>
          <p:cNvSpPr txBox="1"/>
          <p:nvPr/>
        </p:nvSpPr>
        <p:spPr>
          <a:xfrm>
            <a:off x="766762" y="1645503"/>
            <a:ext cx="1381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    2017</a:t>
            </a:r>
            <a:endParaRPr lang="ko-KR" altLang="en-US" sz="20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FF3C0E9-49B2-430F-9079-BD43644AA74A}"/>
              </a:ext>
            </a:extLst>
          </p:cNvPr>
          <p:cNvCxnSpPr>
            <a:cxnSpLocks/>
          </p:cNvCxnSpPr>
          <p:nvPr/>
        </p:nvCxnSpPr>
        <p:spPr>
          <a:xfrm>
            <a:off x="3048000" y="3409950"/>
            <a:ext cx="647700" cy="95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781FB814-747E-4080-9500-9368C39C1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375" y="2234526"/>
            <a:ext cx="3233061" cy="283629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A305154-E0F3-4B36-897D-F1F1F1BF11C1}"/>
              </a:ext>
            </a:extLst>
          </p:cNvPr>
          <p:cNvSpPr/>
          <p:nvPr/>
        </p:nvSpPr>
        <p:spPr>
          <a:xfrm>
            <a:off x="6827614" y="4686307"/>
            <a:ext cx="297086" cy="258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490E8D-12E7-43AD-830E-5941DE45DA00}"/>
              </a:ext>
            </a:extLst>
          </p:cNvPr>
          <p:cNvSpPr txBox="1"/>
          <p:nvPr/>
        </p:nvSpPr>
        <p:spPr>
          <a:xfrm>
            <a:off x="4714875" y="1714440"/>
            <a:ext cx="1381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    2018</a:t>
            </a:r>
            <a:endParaRPr lang="ko-KR" altLang="en-US" sz="20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9500606-F094-4526-A991-12CADE183D67}"/>
              </a:ext>
            </a:extLst>
          </p:cNvPr>
          <p:cNvCxnSpPr>
            <a:cxnSpLocks/>
          </p:cNvCxnSpPr>
          <p:nvPr/>
        </p:nvCxnSpPr>
        <p:spPr>
          <a:xfrm>
            <a:off x="6995437" y="3409950"/>
            <a:ext cx="67218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438043C2-6686-41F9-95A0-3F4FD41E6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7331" y="2234526"/>
            <a:ext cx="2826085" cy="30455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5372C2F-B4F0-4662-AFF6-52FA7E1CB93A}"/>
              </a:ext>
            </a:extLst>
          </p:cNvPr>
          <p:cNvSpPr txBox="1"/>
          <p:nvPr/>
        </p:nvSpPr>
        <p:spPr>
          <a:xfrm>
            <a:off x="8262937" y="1707057"/>
            <a:ext cx="1919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    2018-2019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8376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B9CCD5D-190F-4A64-A48C-E837B407B703}"/>
              </a:ext>
            </a:extLst>
          </p:cNvPr>
          <p:cNvSpPr/>
          <p:nvPr/>
        </p:nvSpPr>
        <p:spPr>
          <a:xfrm>
            <a:off x="0" y="0"/>
            <a:ext cx="12192000" cy="8191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E509C3-E7E6-4F34-8FBB-8F1B2384D054}"/>
              </a:ext>
            </a:extLst>
          </p:cNvPr>
          <p:cNvSpPr/>
          <p:nvPr/>
        </p:nvSpPr>
        <p:spPr>
          <a:xfrm>
            <a:off x="174594" y="147965"/>
            <a:ext cx="41328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1. </a:t>
            </a:r>
            <a:r>
              <a:rPr lang="ko-KR" altLang="en-US" sz="2800" dirty="0">
                <a:solidFill>
                  <a:schemeClr val="bg1"/>
                </a:solidFill>
              </a:rPr>
              <a:t>소개 </a:t>
            </a:r>
            <a:r>
              <a:rPr lang="en-US" altLang="ko-KR" sz="2800" dirty="0">
                <a:solidFill>
                  <a:schemeClr val="bg1"/>
                </a:solidFill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</a:rPr>
              <a:t>주요대상국 분석</a:t>
            </a:r>
            <a:endParaRPr lang="ko-KR" altLang="en-US" sz="28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5935F62-51D5-4864-9F91-93356706000D}"/>
              </a:ext>
            </a:extLst>
          </p:cNvPr>
          <p:cNvSpPr/>
          <p:nvPr/>
        </p:nvSpPr>
        <p:spPr>
          <a:xfrm>
            <a:off x="728870" y="1974574"/>
            <a:ext cx="2862469" cy="2703443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/>
              <a:t>한국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225FB40-E9A8-4836-A270-1DFE83795F63}"/>
              </a:ext>
            </a:extLst>
          </p:cNvPr>
          <p:cNvSpPr/>
          <p:nvPr/>
        </p:nvSpPr>
        <p:spPr>
          <a:xfrm>
            <a:off x="4588565" y="2077278"/>
            <a:ext cx="2862469" cy="2703443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/>
              <a:t>일본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4D944FF-C39A-4AE2-948A-5C95311BD88F}"/>
              </a:ext>
            </a:extLst>
          </p:cNvPr>
          <p:cNvSpPr/>
          <p:nvPr/>
        </p:nvSpPr>
        <p:spPr>
          <a:xfrm>
            <a:off x="8448261" y="2077278"/>
            <a:ext cx="2862469" cy="2703443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/>
              <a:t>미국</a:t>
            </a:r>
          </a:p>
        </p:txBody>
      </p:sp>
    </p:spTree>
    <p:extLst>
      <p:ext uri="{BB962C8B-B14F-4D97-AF65-F5344CB8AC3E}">
        <p14:creationId xmlns:p14="http://schemas.microsoft.com/office/powerpoint/2010/main" val="143999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613</Words>
  <Application>Microsoft Office PowerPoint</Application>
  <PresentationFormat>와이드스크린</PresentationFormat>
  <Paragraphs>146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나눔고딕</vt:lpstr>
      <vt:lpstr>맑은 고딕</vt:lpstr>
      <vt:lpstr>새굴림</vt:lpstr>
      <vt:lpstr>함초롬바탕</vt:lpstr>
      <vt:lpstr>Arial</vt:lpstr>
      <vt:lpstr>Tahoma</vt:lpstr>
      <vt:lpstr>Times New Roman</vt:lpstr>
      <vt:lpstr>Webdings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은지 박</dc:creator>
  <cp:lastModifiedBy>USER</cp:lastModifiedBy>
  <cp:revision>33</cp:revision>
  <dcterms:created xsi:type="dcterms:W3CDTF">2019-05-09T09:45:40Z</dcterms:created>
  <dcterms:modified xsi:type="dcterms:W3CDTF">2022-07-04T02:59:10Z</dcterms:modified>
</cp:coreProperties>
</file>